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1">
        <a:schemeClr val="bg1"/>
      </p:bgRef>
    </p:bg>
    <p:spTree>
      <p:nvGrpSpPr>
        <p:cNvPr id="1" name=""/>
        <p:cNvGrpSpPr/>
        <p:nvPr/>
      </p:nvGrpSpPr>
      <p:grpSpPr>
        <a:xfrm>
          <a:off x="0" y="0"/>
          <a:ext cx="0" cy="0"/>
          <a:chOff x="0" y="0"/>
          <a:chExt cx="0" cy="0"/>
        </a:xfrm>
      </p:grpSpPr>
      <p:sp>
        <p:nvSpPr>
          <p:cNvPr id="8" name="Cím 7"/>
          <p:cNvSpPr>
            <a:spLocks noGrp="1"/>
          </p:cNvSpPr>
          <p:nvPr>
            <p:ph type="ctrTitle"/>
          </p:nvPr>
        </p:nvSpPr>
        <p:spPr>
          <a:xfrm>
            <a:off x="2286000" y="3124200"/>
            <a:ext cx="6172200" cy="1894362"/>
          </a:xfrm>
        </p:spPr>
        <p:txBody>
          <a:bodyPr/>
          <a:lstStyle>
            <a:lvl1pPr>
              <a:defRPr b="1"/>
            </a:lvl1pPr>
          </a:lstStyle>
          <a:p>
            <a:r>
              <a:rPr kumimoji="0" lang="hu-HU" smtClean="0"/>
              <a:t>Mintacím szerkesztése</a:t>
            </a:r>
            <a:endParaRPr kumimoji="0" lang="en-US"/>
          </a:p>
        </p:txBody>
      </p:sp>
      <p:sp>
        <p:nvSpPr>
          <p:cNvPr id="9" name="Alcím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bwMode="auto">
          <a:xfrm rot="5400000">
            <a:off x="7764621" y="1174097"/>
            <a:ext cx="2286000" cy="381000"/>
          </a:xfrm>
        </p:spPr>
        <p:txBody>
          <a:bodyPr/>
          <a:lstStyle/>
          <a:p>
            <a:fld id="{80CA6379-4E60-4976-90B4-8B4D896534D2}" type="datetimeFigureOut">
              <a:rPr lang="hu-HU" smtClean="0"/>
              <a:t>2017.07.04.</a:t>
            </a:fld>
            <a:endParaRPr lang="hu-HU"/>
          </a:p>
        </p:txBody>
      </p:sp>
      <p:sp>
        <p:nvSpPr>
          <p:cNvPr id="17" name="Élőláb helye 16"/>
          <p:cNvSpPr>
            <a:spLocks noGrp="1"/>
          </p:cNvSpPr>
          <p:nvPr>
            <p:ph type="ftr" sz="quarter" idx="11"/>
          </p:nvPr>
        </p:nvSpPr>
        <p:spPr bwMode="auto">
          <a:xfrm rot="5400000">
            <a:off x="7077269" y="4181669"/>
            <a:ext cx="3657600" cy="384048"/>
          </a:xfrm>
        </p:spPr>
        <p:txBody>
          <a:bodyPr/>
          <a:lstStyle/>
          <a:p>
            <a:endParaRPr lang="hu-HU"/>
          </a:p>
        </p:txBody>
      </p:sp>
      <p:sp>
        <p:nvSpPr>
          <p:cNvPr id="10" name="Téglalap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églalap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Téglalap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Téglalap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gyenes összekötő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Egyenes összekötő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Egyenes összekötő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Egyenes összekötő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Egyenes összekötő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Egyenes összekötő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Téglalap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zi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zi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zi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zi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zi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Dia számának helye 28"/>
          <p:cNvSpPr>
            <a:spLocks noGrp="1"/>
          </p:cNvSpPr>
          <p:nvPr>
            <p:ph type="sldNum" sz="quarter" idx="12"/>
          </p:nvPr>
        </p:nvSpPr>
        <p:spPr bwMode="auto">
          <a:xfrm>
            <a:off x="1325544" y="4928702"/>
            <a:ext cx="609600" cy="517524"/>
          </a:xfrm>
        </p:spPr>
        <p:txBody>
          <a:bodyPr/>
          <a:lstStyle/>
          <a:p>
            <a:fld id="{5B13A900-E186-4C25-8658-E6B61021B1A8}"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80CA6379-4E60-4976-90B4-8B4D896534D2}" type="datetimeFigureOut">
              <a:rPr lang="hu-HU" smtClean="0"/>
              <a:t>2017.07.04.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13A900-E186-4C25-8658-E6B61021B1A8}"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1676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80CA6379-4E60-4976-90B4-8B4D896534D2}" type="datetimeFigureOut">
              <a:rPr lang="hu-HU" smtClean="0"/>
              <a:t>2017.07.04.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13A900-E186-4C25-8658-E6B61021B1A8}"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8" name="Tartalom helye 7"/>
          <p:cNvSpPr>
            <a:spLocks noGrp="1"/>
          </p:cNvSpPr>
          <p:nvPr>
            <p:ph sz="quarter" idx="1"/>
          </p:nvPr>
        </p:nvSpPr>
        <p:spPr>
          <a:xfrm>
            <a:off x="457200" y="1600200"/>
            <a:ext cx="7467600" cy="487375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4"/>
          </p:nvPr>
        </p:nvSpPr>
        <p:spPr/>
        <p:txBody>
          <a:bodyPr rtlCol="0"/>
          <a:lstStyle/>
          <a:p>
            <a:fld id="{80CA6379-4E60-4976-90B4-8B4D896534D2}" type="datetimeFigureOut">
              <a:rPr lang="hu-HU" smtClean="0"/>
              <a:t>2017.07.04.</a:t>
            </a:fld>
            <a:endParaRPr lang="hu-HU"/>
          </a:p>
        </p:txBody>
      </p:sp>
      <p:sp>
        <p:nvSpPr>
          <p:cNvPr id="9" name="Dia számának helye 8"/>
          <p:cNvSpPr>
            <a:spLocks noGrp="1"/>
          </p:cNvSpPr>
          <p:nvPr>
            <p:ph type="sldNum" sz="quarter" idx="15"/>
          </p:nvPr>
        </p:nvSpPr>
        <p:spPr/>
        <p:txBody>
          <a:bodyPr rtlCol="0"/>
          <a:lstStyle/>
          <a:p>
            <a:fld id="{5B13A900-E186-4C25-8658-E6B61021B1A8}" type="slidenum">
              <a:rPr lang="hu-HU" smtClean="0"/>
              <a:t>‹#›</a:t>
            </a:fld>
            <a:endParaRPr lang="hu-HU"/>
          </a:p>
        </p:txBody>
      </p:sp>
      <p:sp>
        <p:nvSpPr>
          <p:cNvPr id="10" name="Élőláb helye 9"/>
          <p:cNvSpPr>
            <a:spLocks noGrp="1"/>
          </p:cNvSpPr>
          <p:nvPr>
            <p:ph type="ftr" sz="quarter" idx="16"/>
          </p:nvPr>
        </p:nvSpPr>
        <p:spPr/>
        <p:txBody>
          <a:bodyPr rtlCol="0"/>
          <a:lstStyle/>
          <a:p>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2286000" y="2895600"/>
            <a:ext cx="6172200" cy="2053590"/>
          </a:xfrm>
        </p:spPr>
        <p:txBody>
          <a:bodyPr/>
          <a:lstStyle>
            <a:lvl1pPr algn="l">
              <a:buNone/>
              <a:defRPr sz="3000" b="1" cap="small" baseline="0"/>
            </a:lvl1pPr>
          </a:lstStyle>
          <a:p>
            <a:r>
              <a:rPr kumimoji="0" lang="hu-HU" smtClean="0"/>
              <a:t>Mintacím szerkesztése</a:t>
            </a:r>
            <a:endParaRPr kumimoji="0" lang="en-US"/>
          </a:p>
        </p:txBody>
      </p:sp>
      <p:sp>
        <p:nvSpPr>
          <p:cNvPr id="3" name="Szöveg hely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bwMode="auto">
          <a:xfrm rot="5400000">
            <a:off x="7763256" y="1170432"/>
            <a:ext cx="2286000" cy="381000"/>
          </a:xfrm>
        </p:spPr>
        <p:txBody>
          <a:bodyPr/>
          <a:lstStyle/>
          <a:p>
            <a:fld id="{80CA6379-4E60-4976-90B4-8B4D896534D2}" type="datetimeFigureOut">
              <a:rPr lang="hu-HU" smtClean="0"/>
              <a:t>2017.07.04.</a:t>
            </a:fld>
            <a:endParaRPr lang="hu-HU"/>
          </a:p>
        </p:txBody>
      </p:sp>
      <p:sp>
        <p:nvSpPr>
          <p:cNvPr id="5" name="Élőláb helye 4"/>
          <p:cNvSpPr>
            <a:spLocks noGrp="1"/>
          </p:cNvSpPr>
          <p:nvPr>
            <p:ph type="ftr" sz="quarter" idx="11"/>
          </p:nvPr>
        </p:nvSpPr>
        <p:spPr bwMode="auto">
          <a:xfrm rot="5400000">
            <a:off x="7077456" y="4178808"/>
            <a:ext cx="3657600" cy="384048"/>
          </a:xfrm>
        </p:spPr>
        <p:txBody>
          <a:bodyPr/>
          <a:lstStyle/>
          <a:p>
            <a:endParaRPr lang="hu-HU"/>
          </a:p>
        </p:txBody>
      </p:sp>
      <p:sp>
        <p:nvSpPr>
          <p:cNvPr id="9" name="Téglalap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Téglalap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églalap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églalap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gyenes összekötő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gyenes összekötő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Egyenes összekötő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Egyenes összekötő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Egyenes összekötő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églalap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zi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zi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zi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zi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zi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gyenes összekötő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Dia számának helye 5"/>
          <p:cNvSpPr>
            <a:spLocks noGrp="1"/>
          </p:cNvSpPr>
          <p:nvPr>
            <p:ph type="sldNum" sz="quarter" idx="12"/>
          </p:nvPr>
        </p:nvSpPr>
        <p:spPr bwMode="auto">
          <a:xfrm>
            <a:off x="1340616" y="4928702"/>
            <a:ext cx="609600" cy="517524"/>
          </a:xfrm>
        </p:spPr>
        <p:txBody>
          <a:bodyPr/>
          <a:lstStyle/>
          <a:p>
            <a:fld id="{5B13A900-E186-4C25-8658-E6B61021B1A8}"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5" name="Dátum helye 4"/>
          <p:cNvSpPr>
            <a:spLocks noGrp="1"/>
          </p:cNvSpPr>
          <p:nvPr>
            <p:ph type="dt" sz="half" idx="10"/>
          </p:nvPr>
        </p:nvSpPr>
        <p:spPr/>
        <p:txBody>
          <a:bodyPr/>
          <a:lstStyle/>
          <a:p>
            <a:fld id="{80CA6379-4E60-4976-90B4-8B4D896534D2}" type="datetimeFigureOut">
              <a:rPr lang="hu-HU" smtClean="0"/>
              <a:t>2017.07.04.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B13A900-E186-4C25-8658-E6B61021B1A8}" type="slidenum">
              <a:rPr lang="hu-HU" smtClean="0"/>
              <a:t>‹#›</a:t>
            </a:fld>
            <a:endParaRPr lang="hu-HU"/>
          </a:p>
        </p:txBody>
      </p:sp>
      <p:sp>
        <p:nvSpPr>
          <p:cNvPr id="9" name="Tartalom helye 8"/>
          <p:cNvSpPr>
            <a:spLocks noGrp="1"/>
          </p:cNvSpPr>
          <p:nvPr>
            <p:ph sz="quarter" idx="1"/>
          </p:nvPr>
        </p:nvSpPr>
        <p:spPr>
          <a:xfrm>
            <a:off x="457200" y="1600200"/>
            <a:ext cx="3657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1" name="Tartalom helye 10"/>
          <p:cNvSpPr>
            <a:spLocks noGrp="1"/>
          </p:cNvSpPr>
          <p:nvPr>
            <p:ph sz="quarter" idx="2"/>
          </p:nvPr>
        </p:nvSpPr>
        <p:spPr>
          <a:xfrm>
            <a:off x="4270248" y="1600200"/>
            <a:ext cx="3657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543800" cy="1143000"/>
          </a:xfrm>
        </p:spPr>
        <p:txBody>
          <a:bodyPr anchor="b"/>
          <a:lstStyle>
            <a:lvl1pPr>
              <a:defRPr/>
            </a:lvl1pPr>
          </a:lstStyle>
          <a:p>
            <a:r>
              <a:rPr kumimoji="0" lang="hu-HU" smtClean="0"/>
              <a:t>Mintacím szerkesztése</a:t>
            </a:r>
            <a:endParaRPr kumimoji="0" lang="en-US"/>
          </a:p>
        </p:txBody>
      </p:sp>
      <p:sp>
        <p:nvSpPr>
          <p:cNvPr id="7" name="Dátum helye 6"/>
          <p:cNvSpPr>
            <a:spLocks noGrp="1"/>
          </p:cNvSpPr>
          <p:nvPr>
            <p:ph type="dt" sz="half" idx="10"/>
          </p:nvPr>
        </p:nvSpPr>
        <p:spPr/>
        <p:txBody>
          <a:bodyPr/>
          <a:lstStyle/>
          <a:p>
            <a:fld id="{80CA6379-4E60-4976-90B4-8B4D896534D2}" type="datetimeFigureOut">
              <a:rPr lang="hu-HU" smtClean="0"/>
              <a:t>2017.07.04.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B13A900-E186-4C25-8658-E6B61021B1A8}" type="slidenum">
              <a:rPr lang="hu-HU" smtClean="0"/>
              <a:t>‹#›</a:t>
            </a:fld>
            <a:endParaRPr lang="hu-HU"/>
          </a:p>
        </p:txBody>
      </p:sp>
      <p:sp>
        <p:nvSpPr>
          <p:cNvPr id="11" name="Tartalom helye 10"/>
          <p:cNvSpPr>
            <a:spLocks noGrp="1"/>
          </p:cNvSpPr>
          <p:nvPr>
            <p:ph sz="quarter" idx="2"/>
          </p:nvPr>
        </p:nvSpPr>
        <p:spPr>
          <a:xfrm>
            <a:off x="457200" y="2362200"/>
            <a:ext cx="3657600" cy="3886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quarter" idx="4"/>
          </p:nvPr>
        </p:nvSpPr>
        <p:spPr>
          <a:xfrm>
            <a:off x="4371975" y="2362200"/>
            <a:ext cx="3657600" cy="3886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2" name="Szöveg hely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u-HU" smtClean="0"/>
              <a:t>Mintaszöveg szerkesztése</a:t>
            </a:r>
          </a:p>
        </p:txBody>
      </p:sp>
      <p:sp>
        <p:nvSpPr>
          <p:cNvPr id="14" name="Szöveg hely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u-HU" smtClean="0"/>
              <a:t>Mintaszöveg szerkesztése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6" name="Dátum helye 5"/>
          <p:cNvSpPr>
            <a:spLocks noGrp="1"/>
          </p:cNvSpPr>
          <p:nvPr>
            <p:ph type="dt" sz="half" idx="10"/>
          </p:nvPr>
        </p:nvSpPr>
        <p:spPr/>
        <p:txBody>
          <a:bodyPr rtlCol="0"/>
          <a:lstStyle/>
          <a:p>
            <a:fld id="{80CA6379-4E60-4976-90B4-8B4D896534D2}" type="datetimeFigureOut">
              <a:rPr lang="hu-HU" smtClean="0"/>
              <a:t>2017.07.04.</a:t>
            </a:fld>
            <a:endParaRPr lang="hu-HU"/>
          </a:p>
        </p:txBody>
      </p:sp>
      <p:sp>
        <p:nvSpPr>
          <p:cNvPr id="7" name="Dia számának helye 6"/>
          <p:cNvSpPr>
            <a:spLocks noGrp="1"/>
          </p:cNvSpPr>
          <p:nvPr>
            <p:ph type="sldNum" sz="quarter" idx="11"/>
          </p:nvPr>
        </p:nvSpPr>
        <p:spPr/>
        <p:txBody>
          <a:bodyPr rtlCol="0"/>
          <a:lstStyle/>
          <a:p>
            <a:fld id="{5B13A900-E186-4C25-8658-E6B61021B1A8}" type="slidenum">
              <a:rPr lang="hu-HU" smtClean="0"/>
              <a:t>‹#›</a:t>
            </a:fld>
            <a:endParaRPr lang="hu-HU"/>
          </a:p>
        </p:txBody>
      </p:sp>
      <p:sp>
        <p:nvSpPr>
          <p:cNvPr id="8" name="Élőláb helye 7"/>
          <p:cNvSpPr>
            <a:spLocks noGrp="1"/>
          </p:cNvSpPr>
          <p:nvPr>
            <p:ph type="ftr" sz="quarter" idx="12"/>
          </p:nvPr>
        </p:nvSpPr>
        <p:spPr/>
        <p:txBody>
          <a:bodyPr rtlCol="0"/>
          <a:lstStyle/>
          <a:p>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0CA6379-4E60-4976-90B4-8B4D896534D2}" type="datetimeFigureOut">
              <a:rPr lang="hu-HU" smtClean="0"/>
              <a:t>2017.07.04.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B13A900-E186-4C25-8658-E6B61021B1A8}"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1">
        <a:schemeClr val="bg1"/>
      </p:bgRef>
    </p:bg>
    <p:spTree>
      <p:nvGrpSpPr>
        <p:cNvPr id="1" name=""/>
        <p:cNvGrpSpPr/>
        <p:nvPr/>
      </p:nvGrpSpPr>
      <p:grpSpPr>
        <a:xfrm>
          <a:off x="0" y="0"/>
          <a:ext cx="0" cy="0"/>
          <a:chOff x="0" y="0"/>
          <a:chExt cx="0" cy="0"/>
        </a:xfrm>
      </p:grpSpPr>
      <p:sp>
        <p:nvSpPr>
          <p:cNvPr id="10" name="Egyenes összekötő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Cím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u-HU" smtClean="0"/>
              <a:t>Mintacím szerkesztése</a:t>
            </a:r>
            <a:endParaRPr kumimoji="0" lang="en-US"/>
          </a:p>
        </p:txBody>
      </p:sp>
      <p:sp>
        <p:nvSpPr>
          <p:cNvPr id="3" name="Szöveg hely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8" name="Egyenes összekötő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Egyenes összekötő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Egyenes összekötő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églalap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gyenes összekötő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zi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artalom helye 17"/>
          <p:cNvSpPr>
            <a:spLocks noGrp="1"/>
          </p:cNvSpPr>
          <p:nvPr>
            <p:ph sz="quarter" idx="1"/>
          </p:nvPr>
        </p:nvSpPr>
        <p:spPr>
          <a:xfrm>
            <a:off x="304800" y="274320"/>
            <a:ext cx="5638800" cy="6327648"/>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1" name="Dátum helye 20"/>
          <p:cNvSpPr>
            <a:spLocks noGrp="1"/>
          </p:cNvSpPr>
          <p:nvPr>
            <p:ph type="dt" sz="half" idx="14"/>
          </p:nvPr>
        </p:nvSpPr>
        <p:spPr/>
        <p:txBody>
          <a:bodyPr rtlCol="0"/>
          <a:lstStyle/>
          <a:p>
            <a:fld id="{80CA6379-4E60-4976-90B4-8B4D896534D2}" type="datetimeFigureOut">
              <a:rPr lang="hu-HU" smtClean="0"/>
              <a:t>2017.07.04.</a:t>
            </a:fld>
            <a:endParaRPr lang="hu-HU"/>
          </a:p>
        </p:txBody>
      </p:sp>
      <p:sp>
        <p:nvSpPr>
          <p:cNvPr id="22" name="Dia számának helye 21"/>
          <p:cNvSpPr>
            <a:spLocks noGrp="1"/>
          </p:cNvSpPr>
          <p:nvPr>
            <p:ph type="sldNum" sz="quarter" idx="15"/>
          </p:nvPr>
        </p:nvSpPr>
        <p:spPr/>
        <p:txBody>
          <a:bodyPr rtlCol="0"/>
          <a:lstStyle/>
          <a:p>
            <a:fld id="{5B13A900-E186-4C25-8658-E6B61021B1A8}" type="slidenum">
              <a:rPr lang="hu-HU" smtClean="0"/>
              <a:t>‹#›</a:t>
            </a:fld>
            <a:endParaRPr lang="hu-HU"/>
          </a:p>
        </p:txBody>
      </p:sp>
      <p:sp>
        <p:nvSpPr>
          <p:cNvPr id="23" name="Élőláb helye 22"/>
          <p:cNvSpPr>
            <a:spLocks noGrp="1"/>
          </p:cNvSpPr>
          <p:nvPr>
            <p:ph type="ftr" sz="quarter" idx="16"/>
          </p:nvPr>
        </p:nvSpPr>
        <p:spPr/>
        <p:txBody>
          <a:bodyPr rtlCol="0"/>
          <a:lstStyle/>
          <a:p>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enes összekötő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zi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Cím 1"/>
          <p:cNvSpPr>
            <a:spLocks noGrp="1"/>
          </p:cNvSpPr>
          <p:nvPr>
            <p:ph type="title"/>
          </p:nvPr>
        </p:nvSpPr>
        <p:spPr>
          <a:xfrm rot="5400000">
            <a:off x="3350133" y="3200400"/>
            <a:ext cx="6309360" cy="457200"/>
          </a:xfrm>
        </p:spPr>
        <p:txBody>
          <a:bodyPr anchor="b"/>
          <a:lstStyle>
            <a:lvl1pPr algn="l">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10" name="Egyenes összekötő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Téglalap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gyenes összekötő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Egyenes összekötő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Egyenes összekötő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átum helye 16"/>
          <p:cNvSpPr>
            <a:spLocks noGrp="1"/>
          </p:cNvSpPr>
          <p:nvPr>
            <p:ph type="dt" sz="half" idx="10"/>
          </p:nvPr>
        </p:nvSpPr>
        <p:spPr/>
        <p:txBody>
          <a:bodyPr rtlCol="0"/>
          <a:lstStyle/>
          <a:p>
            <a:fld id="{80CA6379-4E60-4976-90B4-8B4D896534D2}" type="datetimeFigureOut">
              <a:rPr lang="hu-HU" smtClean="0"/>
              <a:t>2017.07.04.</a:t>
            </a:fld>
            <a:endParaRPr lang="hu-HU"/>
          </a:p>
        </p:txBody>
      </p:sp>
      <p:sp>
        <p:nvSpPr>
          <p:cNvPr id="18" name="Dia számának helye 17"/>
          <p:cNvSpPr>
            <a:spLocks noGrp="1"/>
          </p:cNvSpPr>
          <p:nvPr>
            <p:ph type="sldNum" sz="quarter" idx="11"/>
          </p:nvPr>
        </p:nvSpPr>
        <p:spPr/>
        <p:txBody>
          <a:bodyPr rtlCol="0"/>
          <a:lstStyle/>
          <a:p>
            <a:fld id="{5B13A900-E186-4C25-8658-E6B61021B1A8}" type="slidenum">
              <a:rPr lang="hu-HU" smtClean="0"/>
              <a:t>‹#›</a:t>
            </a:fld>
            <a:endParaRPr lang="hu-HU"/>
          </a:p>
        </p:txBody>
      </p:sp>
      <p:sp>
        <p:nvSpPr>
          <p:cNvPr id="21" name="Élőláb helye 20"/>
          <p:cNvSpPr>
            <a:spLocks noGrp="1"/>
          </p:cNvSpPr>
          <p:nvPr>
            <p:ph type="ftr" sz="quarter" idx="12"/>
          </p:nvPr>
        </p:nvSpPr>
        <p:spPr/>
        <p:txBody>
          <a:bodyPr rtlCol="0"/>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Egyenes összekötő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ím helye 21"/>
          <p:cNvSpPr>
            <a:spLocks noGrp="1"/>
          </p:cNvSpPr>
          <p:nvPr>
            <p:ph type="title"/>
          </p:nvPr>
        </p:nvSpPr>
        <p:spPr>
          <a:xfrm>
            <a:off x="457200" y="274638"/>
            <a:ext cx="7467600" cy="1143000"/>
          </a:xfrm>
          <a:prstGeom prst="rect">
            <a:avLst/>
          </a:prstGeom>
        </p:spPr>
        <p:txBody>
          <a:bodyPr vert="horz" anchor="b">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0CA6379-4E60-4976-90B4-8B4D896534D2}" type="datetimeFigureOut">
              <a:rPr lang="hu-HU" smtClean="0"/>
              <a:t>2017.07.04.</a:t>
            </a:fld>
            <a:endParaRPr lang="hu-HU"/>
          </a:p>
        </p:txBody>
      </p:sp>
      <p:sp>
        <p:nvSpPr>
          <p:cNvPr id="3" name="Élőláb hely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u-HU"/>
          </a:p>
        </p:txBody>
      </p:sp>
      <p:sp>
        <p:nvSpPr>
          <p:cNvPr id="7" name="Egyenes összekötő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Egyenes összekötő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églalap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gyenes összekötő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zi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Dia számának hely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13A900-E186-4C25-8658-E6B61021B1A8}"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843808" y="5229200"/>
            <a:ext cx="4338724" cy="814242"/>
          </a:xfrm>
        </p:spPr>
        <p:txBody>
          <a:bodyPr>
            <a:noAutofit/>
          </a:bodyPr>
          <a:lstStyle/>
          <a:p>
            <a:r>
              <a:rPr lang="hu-HU" sz="4800" dirty="0" smtClean="0"/>
              <a:t>LEGO Nyíregyháza</a:t>
            </a:r>
            <a:endParaRPr lang="hu-HU"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759" y="116632"/>
            <a:ext cx="552913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62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
          </p:nvPr>
        </p:nvSpPr>
        <p:spPr>
          <a:xfrm>
            <a:off x="251520" y="548680"/>
            <a:ext cx="7776864" cy="5832648"/>
          </a:xfrm>
        </p:spPr>
        <p:txBody>
          <a:bodyPr>
            <a:normAutofit fontScale="92500" lnSpcReduction="20000"/>
          </a:bodyPr>
          <a:lstStyle/>
          <a:p>
            <a:r>
              <a:rPr lang="en-US" dirty="0"/>
              <a:t>On April 13, 2017, H-English came to another milestone in the world of work! . As a result of extensive organization and consultation, we have been given the opportunity to view the LEGO Group's open-air facility. Despite the fact that our journey fell on the first day of the spring break, 21 students and accompanying teachers were enthusiastically prepared for this program, as it is very difficult to get to the factory after an average of one and a half years after waiting time.</a:t>
            </a:r>
          </a:p>
          <a:p>
            <a:r>
              <a:rPr lang="en-US" dirty="0"/>
              <a:t>In the framework of the project, children's English language skills are evolving by encompassing various topics. Prior to the visit of the LEGO Factory, we worked on words and phrases related to professions and workplaces. We have sorted the personality traits necessary for each occupation, and we got acquainted with their English equivalents. In our lessons we talked about the advantages and disadvantages of the various professions and the difference between skilled and trained work.</a:t>
            </a:r>
          </a:p>
          <a:p>
            <a:endParaRPr lang="hu-HU" dirty="0"/>
          </a:p>
        </p:txBody>
      </p:sp>
    </p:spTree>
    <p:extLst>
      <p:ext uri="{BB962C8B-B14F-4D97-AF65-F5344CB8AC3E}">
        <p14:creationId xmlns:p14="http://schemas.microsoft.com/office/powerpoint/2010/main" val="26687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
          </p:nvPr>
        </p:nvSpPr>
        <p:spPr>
          <a:xfrm>
            <a:off x="467544" y="548680"/>
            <a:ext cx="7457256" cy="5925272"/>
          </a:xfrm>
        </p:spPr>
        <p:txBody>
          <a:bodyPr>
            <a:normAutofit fontScale="85000" lnSpcReduction="20000"/>
          </a:bodyPr>
          <a:lstStyle/>
          <a:p>
            <a:r>
              <a:rPr lang="en-US" dirty="0"/>
              <a:t>After the English language development, our students gained experience from real life. At the beginning of our factory visit, we learned that </a:t>
            </a:r>
            <a:r>
              <a:rPr lang="en-US" dirty="0" err="1"/>
              <a:t>Nyíregyháza</a:t>
            </a:r>
            <a:r>
              <a:rPr lang="en-US" dirty="0"/>
              <a:t> is one of only five LEGO factories in the world, and the plant is not only ultra-modern and environmentally friendly but also reflects the world of LEGO games.</a:t>
            </a:r>
          </a:p>
          <a:p>
            <a:r>
              <a:rPr lang="en-US" dirty="0"/>
              <a:t>The </a:t>
            </a:r>
            <a:r>
              <a:rPr lang="en-US" dirty="0" err="1"/>
              <a:t>Nyíregyháza</a:t>
            </a:r>
            <a:r>
              <a:rPr lang="en-US" dirty="0"/>
              <a:t> unit was established in 2008, and since 2014 it has been building a new building, in the most modern environment and in increasing quantities, everybody's favorite building game. The name of the brand comes from the Danish "Leg </a:t>
            </a:r>
            <a:r>
              <a:rPr lang="en-US" dirty="0" err="1"/>
              <a:t>godt</a:t>
            </a:r>
            <a:r>
              <a:rPr lang="en-US" dirty="0"/>
              <a:t>!", Which means "Play well".</a:t>
            </a:r>
          </a:p>
          <a:p>
            <a:r>
              <a:rPr lang="en-US" dirty="0"/>
              <a:t>After a brief briefing we got a protective jacket and we could see the units. We can see that in </a:t>
            </a:r>
            <a:r>
              <a:rPr lang="en-US" dirty="0" err="1"/>
              <a:t>Nyíregyháza</a:t>
            </a:r>
            <a:r>
              <a:rPr lang="en-US" dirty="0"/>
              <a:t> all stages of the production of LEGO products can be found - from plastic raw materials to finished products packed on pallets. Our guide said that most of the LEGO DUPLO products are manufactured here, but also ready LEGO boxes are being removed from the factory. Here is the largest automated warehouse system in the region - two buildings with its shelf system and robotic cranes are highly symbolized by the use of future-proof technology to optimize their processes.</a:t>
            </a:r>
          </a:p>
          <a:p>
            <a:pPr marL="0" indent="0">
              <a:buNone/>
            </a:pPr>
            <a:endParaRPr lang="hu-HU" dirty="0"/>
          </a:p>
        </p:txBody>
      </p:sp>
    </p:spTree>
    <p:extLst>
      <p:ext uri="{BB962C8B-B14F-4D97-AF65-F5344CB8AC3E}">
        <p14:creationId xmlns:p14="http://schemas.microsoft.com/office/powerpoint/2010/main" val="232139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
          </p:nvPr>
        </p:nvSpPr>
        <p:spPr>
          <a:xfrm>
            <a:off x="395536" y="332656"/>
            <a:ext cx="7776864" cy="6192688"/>
          </a:xfrm>
        </p:spPr>
        <p:txBody>
          <a:bodyPr>
            <a:normAutofit fontScale="77500" lnSpcReduction="20000"/>
          </a:bodyPr>
          <a:lstStyle/>
          <a:p>
            <a:r>
              <a:rPr lang="en-US" dirty="0"/>
              <a:t>During our visit, we were able to get an idea of ​​the various vocational training opportunities: In order to provide the professionals with the right skills to produce LEGO cubes in the future, the management of the company has introduced its own training programs. The subject of the automated logistics processes was started jointly with the Budapest University of Technology, where their engineers share their knowledge with the students. By preparing injection molding tools, one-year in-house training can be used to get acquainted with young people with a high school diploma who are admitted to the course.</a:t>
            </a:r>
          </a:p>
          <a:p>
            <a:r>
              <a:rPr lang="en-US" dirty="0"/>
              <a:t>From the 1930's on, LEGO Group's motto: Only the best can be pretty good. Their goal is to meet ever-increasing demands while guaranteeing the best possible quality.</a:t>
            </a:r>
          </a:p>
          <a:p>
            <a:r>
              <a:rPr lang="en-US" dirty="0"/>
              <a:t>The Group also places great emphasis on environmental protection, striving to leave as little trace as possible. To this end, a number of technological solutions have been used to build the factory, which can significantly reduce energy use. On top of buildings, rainwater is collected, instead of drinking water for irrigation and other purposes.</a:t>
            </a:r>
          </a:p>
          <a:p>
            <a:r>
              <a:rPr lang="en-US" dirty="0"/>
              <a:t>At the end of the tour, we were able to relax with the creative LEGO building in the play room, and we were able to enjoy the long walking strokes that our students enjoyed very much. After an impressive visit, during which our students could have been in the world of physical and spiritual work, we could return home with positive experiences.</a:t>
            </a:r>
          </a:p>
          <a:p>
            <a:endParaRPr lang="hu-HU" dirty="0"/>
          </a:p>
        </p:txBody>
      </p:sp>
    </p:spTree>
    <p:extLst>
      <p:ext uri="{BB962C8B-B14F-4D97-AF65-F5344CB8AC3E}">
        <p14:creationId xmlns:p14="http://schemas.microsoft.com/office/powerpoint/2010/main" val="307588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326268"/>
            <a:ext cx="3992959" cy="299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6268"/>
            <a:ext cx="3888432" cy="291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08" y="3540425"/>
            <a:ext cx="399137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19531"/>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208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TotalTime>
  <Words>657</Words>
  <Application>Microsoft Office PowerPoint</Application>
  <PresentationFormat>Diavetítés a képernyőre (4:3 oldalarány)</PresentationFormat>
  <Paragraphs>10</Paragraphs>
  <Slides>5</Slides>
  <Notes>0</Notes>
  <HiddenSlides>0</HiddenSlides>
  <MMClips>0</MMClips>
  <ScaleCrop>false</ScaleCrop>
  <HeadingPairs>
    <vt:vector size="4" baseType="variant">
      <vt:variant>
        <vt:lpstr>Téma</vt:lpstr>
      </vt:variant>
      <vt:variant>
        <vt:i4>1</vt:i4>
      </vt:variant>
      <vt:variant>
        <vt:lpstr>Diacímek</vt:lpstr>
      </vt:variant>
      <vt:variant>
        <vt:i4>5</vt:i4>
      </vt:variant>
    </vt:vector>
  </HeadingPairs>
  <TitlesOfParts>
    <vt:vector size="6" baseType="lpstr">
      <vt:lpstr>Loggia</vt:lpstr>
      <vt:lpstr>LEGO Nyíregyháza</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company Nyíregyházi</dc:title>
  <dc:creator>Windows-felhasználó</dc:creator>
  <cp:lastModifiedBy>Windows-felhasználó</cp:lastModifiedBy>
  <cp:revision>3</cp:revision>
  <dcterms:created xsi:type="dcterms:W3CDTF">2017-06-29T11:26:04Z</dcterms:created>
  <dcterms:modified xsi:type="dcterms:W3CDTF">2017-07-04T07:57:05Z</dcterms:modified>
</cp:coreProperties>
</file>