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sldIdLst>
    <p:sldId id="256" r:id="rId2"/>
    <p:sldId id="262" r:id="rId3"/>
    <p:sldId id="257" r:id="rId4"/>
    <p:sldId id="273" r:id="rId5"/>
    <p:sldId id="274" r:id="rId6"/>
    <p:sldId id="272" r:id="rId7"/>
    <p:sldId id="259" r:id="rId8"/>
    <p:sldId id="260" r:id="rId9"/>
    <p:sldId id="261" r:id="rId10"/>
    <p:sldId id="263" r:id="rId11"/>
    <p:sldId id="265" r:id="rId12"/>
    <p:sldId id="266" r:id="rId13"/>
    <p:sldId id="267" r:id="rId14"/>
    <p:sldId id="268" r:id="rId15"/>
    <p:sldId id="269" r:id="rId16"/>
    <p:sldId id="270" r:id="rId17"/>
    <p:sldId id="271" r:id="rId18"/>
    <p:sldId id="25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4" d="100"/>
          <a:sy n="74" d="100"/>
        </p:scale>
        <p:origin x="3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smtClean="0"/>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p>
            <a:fld id="{A180838A-ECB5-42A8-A004-D590F209A3B7}" type="datetimeFigureOut">
              <a:rPr lang="cs-CZ" smtClean="0"/>
              <a:t>24.09.2017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41BF77D-9A03-4A1B-A977-6D25A0B7CB41}" type="slidenum">
              <a:rPr lang="cs-CZ" smtClean="0"/>
              <a:t>‹#›</a:t>
            </a:fld>
            <a:endParaRPr lang="cs-CZ"/>
          </a:p>
        </p:txBody>
      </p:sp>
    </p:spTree>
    <p:extLst>
      <p:ext uri="{BB962C8B-B14F-4D97-AF65-F5344CB8AC3E}">
        <p14:creationId xmlns:p14="http://schemas.microsoft.com/office/powerpoint/2010/main" val="1031383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smtClean="0"/>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A180838A-ECB5-42A8-A004-D590F209A3B7}" type="datetimeFigureOut">
              <a:rPr lang="cs-CZ" smtClean="0"/>
              <a:t>24.09.2017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41BF77D-9A03-4A1B-A977-6D25A0B7CB41}" type="slidenum">
              <a:rPr lang="cs-CZ" smtClean="0"/>
              <a:t>‹#›</a:t>
            </a:fld>
            <a:endParaRPr lang="cs-CZ"/>
          </a:p>
        </p:txBody>
      </p:sp>
    </p:spTree>
    <p:extLst>
      <p:ext uri="{BB962C8B-B14F-4D97-AF65-F5344CB8AC3E}">
        <p14:creationId xmlns:p14="http://schemas.microsoft.com/office/powerpoint/2010/main" val="3180666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smtClean="0"/>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Upravte styly předlohy textu.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A180838A-ECB5-42A8-A004-D590F209A3B7}" type="datetimeFigureOut">
              <a:rPr lang="cs-CZ" smtClean="0"/>
              <a:t>24.09.2017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41BF77D-9A03-4A1B-A977-6D25A0B7CB41}" type="slidenum">
              <a:rPr lang="cs-CZ" smtClean="0"/>
              <a:t>‹#›</a:t>
            </a:fld>
            <a:endParaRPr lang="cs-CZ"/>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91694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smtClean="0"/>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A180838A-ECB5-42A8-A004-D590F209A3B7}" type="datetimeFigureOut">
              <a:rPr lang="cs-CZ" smtClean="0"/>
              <a:t>24.09.2017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41BF77D-9A03-4A1B-A977-6D25A0B7CB41}" type="slidenum">
              <a:rPr lang="cs-CZ" smtClean="0"/>
              <a:t>‹#›</a:t>
            </a:fld>
            <a:endParaRPr lang="cs-CZ"/>
          </a:p>
        </p:txBody>
      </p:sp>
    </p:spTree>
    <p:extLst>
      <p:ext uri="{BB962C8B-B14F-4D97-AF65-F5344CB8AC3E}">
        <p14:creationId xmlns:p14="http://schemas.microsoft.com/office/powerpoint/2010/main" val="3044332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smtClean="0"/>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Upravte styly předlohy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A180838A-ECB5-42A8-A004-D590F209A3B7}" type="datetimeFigureOut">
              <a:rPr lang="cs-CZ" smtClean="0"/>
              <a:t>24.09.2017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41BF77D-9A03-4A1B-A977-6D25A0B7CB41}"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74819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smtClean="0"/>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Upravte styly předlohy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A180838A-ECB5-42A8-A004-D590F209A3B7}" type="datetimeFigureOut">
              <a:rPr lang="cs-CZ" smtClean="0"/>
              <a:t>24.09.2017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41BF77D-9A03-4A1B-A977-6D25A0B7CB41}" type="slidenum">
              <a:rPr lang="cs-CZ" smtClean="0"/>
              <a:t>‹#›</a:t>
            </a:fld>
            <a:endParaRPr lang="cs-CZ"/>
          </a:p>
        </p:txBody>
      </p:sp>
    </p:spTree>
    <p:extLst>
      <p:ext uri="{BB962C8B-B14F-4D97-AF65-F5344CB8AC3E}">
        <p14:creationId xmlns:p14="http://schemas.microsoft.com/office/powerpoint/2010/main" val="1378592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A180838A-ECB5-42A8-A004-D590F209A3B7}" type="datetimeFigureOut">
              <a:rPr lang="cs-CZ" smtClean="0"/>
              <a:t>24.09.2017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41BF77D-9A03-4A1B-A977-6D25A0B7CB41}" type="slidenum">
              <a:rPr lang="cs-CZ" smtClean="0"/>
              <a:t>‹#›</a:t>
            </a:fld>
            <a:endParaRPr lang="cs-CZ"/>
          </a:p>
        </p:txBody>
      </p:sp>
    </p:spTree>
    <p:extLst>
      <p:ext uri="{BB962C8B-B14F-4D97-AF65-F5344CB8AC3E}">
        <p14:creationId xmlns:p14="http://schemas.microsoft.com/office/powerpoint/2010/main" val="2044715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smtClean="0"/>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A180838A-ECB5-42A8-A004-D590F209A3B7}" type="datetimeFigureOut">
              <a:rPr lang="cs-CZ" smtClean="0"/>
              <a:t>24.09.2017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41BF77D-9A03-4A1B-A977-6D25A0B7CB41}" type="slidenum">
              <a:rPr lang="cs-CZ" smtClean="0"/>
              <a:t>‹#›</a:t>
            </a:fld>
            <a:endParaRPr lang="cs-CZ"/>
          </a:p>
        </p:txBody>
      </p:sp>
    </p:spTree>
    <p:extLst>
      <p:ext uri="{BB962C8B-B14F-4D97-AF65-F5344CB8AC3E}">
        <p14:creationId xmlns:p14="http://schemas.microsoft.com/office/powerpoint/2010/main" val="3554815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A180838A-ECB5-42A8-A004-D590F209A3B7}" type="datetimeFigureOut">
              <a:rPr lang="cs-CZ" smtClean="0"/>
              <a:t>24.09.2017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41BF77D-9A03-4A1B-A977-6D25A0B7CB41}" type="slidenum">
              <a:rPr lang="cs-CZ" smtClean="0"/>
              <a:t>‹#›</a:t>
            </a:fld>
            <a:endParaRPr lang="cs-CZ"/>
          </a:p>
        </p:txBody>
      </p:sp>
    </p:spTree>
    <p:extLst>
      <p:ext uri="{BB962C8B-B14F-4D97-AF65-F5344CB8AC3E}">
        <p14:creationId xmlns:p14="http://schemas.microsoft.com/office/powerpoint/2010/main" val="3667377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smtClean="0"/>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A180838A-ECB5-42A8-A004-D590F209A3B7}" type="datetimeFigureOut">
              <a:rPr lang="cs-CZ" smtClean="0"/>
              <a:t>24.09.2017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41BF77D-9A03-4A1B-A977-6D25A0B7CB41}" type="slidenum">
              <a:rPr lang="cs-CZ" smtClean="0"/>
              <a:t>‹#›</a:t>
            </a:fld>
            <a:endParaRPr lang="cs-CZ"/>
          </a:p>
        </p:txBody>
      </p:sp>
    </p:spTree>
    <p:extLst>
      <p:ext uri="{BB962C8B-B14F-4D97-AF65-F5344CB8AC3E}">
        <p14:creationId xmlns:p14="http://schemas.microsoft.com/office/powerpoint/2010/main" val="2892756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A180838A-ECB5-42A8-A004-D590F209A3B7}" type="datetimeFigureOut">
              <a:rPr lang="cs-CZ" smtClean="0"/>
              <a:t>24.09.2017</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41BF77D-9A03-4A1B-A977-6D25A0B7CB41}" type="slidenum">
              <a:rPr lang="cs-CZ" smtClean="0"/>
              <a:t>‹#›</a:t>
            </a:fld>
            <a:endParaRPr lang="cs-CZ"/>
          </a:p>
        </p:txBody>
      </p:sp>
    </p:spTree>
    <p:extLst>
      <p:ext uri="{BB962C8B-B14F-4D97-AF65-F5344CB8AC3E}">
        <p14:creationId xmlns:p14="http://schemas.microsoft.com/office/powerpoint/2010/main" val="1368204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A180838A-ECB5-42A8-A004-D590F209A3B7}" type="datetimeFigureOut">
              <a:rPr lang="cs-CZ" smtClean="0"/>
              <a:t>24.09.2017</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B41BF77D-9A03-4A1B-A977-6D25A0B7CB41}" type="slidenum">
              <a:rPr lang="cs-CZ" smtClean="0"/>
              <a:t>‹#›</a:t>
            </a:fld>
            <a:endParaRPr lang="cs-CZ"/>
          </a:p>
        </p:txBody>
      </p:sp>
    </p:spTree>
    <p:extLst>
      <p:ext uri="{BB962C8B-B14F-4D97-AF65-F5344CB8AC3E}">
        <p14:creationId xmlns:p14="http://schemas.microsoft.com/office/powerpoint/2010/main" val="1868655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A180838A-ECB5-42A8-A004-D590F209A3B7}" type="datetimeFigureOut">
              <a:rPr lang="cs-CZ" smtClean="0"/>
              <a:t>24.09.2017</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B41BF77D-9A03-4A1B-A977-6D25A0B7CB41}" type="slidenum">
              <a:rPr lang="cs-CZ" smtClean="0"/>
              <a:t>‹#›</a:t>
            </a:fld>
            <a:endParaRPr lang="cs-CZ"/>
          </a:p>
        </p:txBody>
      </p:sp>
    </p:spTree>
    <p:extLst>
      <p:ext uri="{BB962C8B-B14F-4D97-AF65-F5344CB8AC3E}">
        <p14:creationId xmlns:p14="http://schemas.microsoft.com/office/powerpoint/2010/main" val="3740884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80838A-ECB5-42A8-A004-D590F209A3B7}" type="datetimeFigureOut">
              <a:rPr lang="cs-CZ" smtClean="0"/>
              <a:t>24.09.2017</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B41BF77D-9A03-4A1B-A977-6D25A0B7CB41}" type="slidenum">
              <a:rPr lang="cs-CZ" smtClean="0"/>
              <a:t>‹#›</a:t>
            </a:fld>
            <a:endParaRPr lang="cs-CZ"/>
          </a:p>
        </p:txBody>
      </p:sp>
    </p:spTree>
    <p:extLst>
      <p:ext uri="{BB962C8B-B14F-4D97-AF65-F5344CB8AC3E}">
        <p14:creationId xmlns:p14="http://schemas.microsoft.com/office/powerpoint/2010/main" val="4271459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smtClean="0"/>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A180838A-ECB5-42A8-A004-D590F209A3B7}" type="datetimeFigureOut">
              <a:rPr lang="cs-CZ" smtClean="0"/>
              <a:t>24.09.2017</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41BF77D-9A03-4A1B-A977-6D25A0B7CB41}" type="slidenum">
              <a:rPr lang="cs-CZ" smtClean="0"/>
              <a:t>‹#›</a:t>
            </a:fld>
            <a:endParaRPr lang="cs-CZ"/>
          </a:p>
        </p:txBody>
      </p:sp>
    </p:spTree>
    <p:extLst>
      <p:ext uri="{BB962C8B-B14F-4D97-AF65-F5344CB8AC3E}">
        <p14:creationId xmlns:p14="http://schemas.microsoft.com/office/powerpoint/2010/main" val="3559343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A180838A-ECB5-42A8-A004-D590F209A3B7}" type="datetimeFigureOut">
              <a:rPr lang="cs-CZ" smtClean="0"/>
              <a:t>24.09.2017</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41BF77D-9A03-4A1B-A977-6D25A0B7CB41}" type="slidenum">
              <a:rPr lang="cs-CZ" smtClean="0"/>
              <a:t>‹#›</a:t>
            </a:fld>
            <a:endParaRPr lang="cs-CZ"/>
          </a:p>
        </p:txBody>
      </p:sp>
    </p:spTree>
    <p:extLst>
      <p:ext uri="{BB962C8B-B14F-4D97-AF65-F5344CB8AC3E}">
        <p14:creationId xmlns:p14="http://schemas.microsoft.com/office/powerpoint/2010/main" val="1635372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smtClean="0"/>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180838A-ECB5-42A8-A004-D590F209A3B7}" type="datetimeFigureOut">
              <a:rPr lang="cs-CZ" smtClean="0"/>
              <a:t>24.09.2017</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41BF77D-9A03-4A1B-A977-6D25A0B7CB41}" type="slidenum">
              <a:rPr lang="cs-CZ" smtClean="0"/>
              <a:t>‹#›</a:t>
            </a:fld>
            <a:endParaRPr lang="cs-CZ"/>
          </a:p>
        </p:txBody>
      </p:sp>
    </p:spTree>
    <p:extLst>
      <p:ext uri="{BB962C8B-B14F-4D97-AF65-F5344CB8AC3E}">
        <p14:creationId xmlns:p14="http://schemas.microsoft.com/office/powerpoint/2010/main" val="348682231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880534" y="1313646"/>
            <a:ext cx="8923866" cy="4675030"/>
          </a:xfrm>
        </p:spPr>
        <p:txBody>
          <a:bodyPr/>
          <a:lstStyle/>
          <a:p>
            <a:pPr algn="l"/>
            <a:r>
              <a:rPr lang="cs-CZ" sz="3200" dirty="0" smtClean="0"/>
              <a:t>Disszemináció az Erasmus + </a:t>
            </a:r>
            <a:br>
              <a:rPr lang="cs-CZ" sz="3200" dirty="0" smtClean="0"/>
            </a:br>
            <a:r>
              <a:rPr lang="cs-CZ" sz="3200" dirty="0" smtClean="0"/>
              <a:t>Let‘s take a CLIL Leap – pályázat előrehaladásáról</a:t>
            </a:r>
            <a:br>
              <a:rPr lang="cs-CZ" sz="3200" dirty="0" smtClean="0"/>
            </a:br>
            <a:r>
              <a:rPr lang="cs-CZ" sz="3200" dirty="0" smtClean="0"/>
              <a:t/>
            </a:r>
            <a:br>
              <a:rPr lang="cs-CZ" sz="3200" dirty="0" smtClean="0"/>
            </a:br>
            <a:r>
              <a:rPr lang="cs-CZ" sz="3200" dirty="0" smtClean="0"/>
              <a:t>Dissemination of Erasmus +</a:t>
            </a:r>
            <a:br>
              <a:rPr lang="cs-CZ" sz="3200" dirty="0" smtClean="0"/>
            </a:br>
            <a:r>
              <a:rPr lang="cs-CZ" sz="3200" dirty="0" smtClean="0"/>
              <a:t>Let‘s take a CLIL leap – progress report </a:t>
            </a:r>
            <a:br>
              <a:rPr lang="cs-CZ" sz="3200" dirty="0" smtClean="0"/>
            </a:br>
            <a:r>
              <a:rPr lang="cs-CZ" dirty="0" smtClean="0"/>
              <a:t/>
            </a:r>
            <a:br>
              <a:rPr lang="cs-CZ" dirty="0" smtClean="0"/>
            </a:br>
            <a:endParaRPr lang="cs-CZ" dirty="0"/>
          </a:p>
        </p:txBody>
      </p:sp>
      <p:sp>
        <p:nvSpPr>
          <p:cNvPr id="3" name="Podnadpis 2"/>
          <p:cNvSpPr>
            <a:spLocks noGrp="1"/>
          </p:cNvSpPr>
          <p:nvPr>
            <p:ph type="subTitle" idx="1"/>
          </p:nvPr>
        </p:nvSpPr>
        <p:spPr>
          <a:xfrm>
            <a:off x="880534" y="4134118"/>
            <a:ext cx="7766936" cy="2588415"/>
          </a:xfrm>
        </p:spPr>
        <p:txBody>
          <a:bodyPr>
            <a:normAutofit/>
          </a:bodyPr>
          <a:lstStyle/>
          <a:p>
            <a:pPr algn="l">
              <a:lnSpc>
                <a:spcPct val="150000"/>
              </a:lnSpc>
            </a:pPr>
            <a:r>
              <a:rPr lang="cs-CZ" sz="2000" b="1" dirty="0" smtClean="0">
                <a:solidFill>
                  <a:schemeClr val="tx1"/>
                </a:solidFill>
              </a:rPr>
              <a:t/>
            </a:r>
            <a:br>
              <a:rPr lang="cs-CZ" sz="2000" b="1" dirty="0" smtClean="0">
                <a:solidFill>
                  <a:schemeClr val="tx1"/>
                </a:solidFill>
              </a:rPr>
            </a:br>
            <a:r>
              <a:rPr lang="cs-CZ" sz="2000" b="1" dirty="0" smtClean="0">
                <a:solidFill>
                  <a:schemeClr val="tx1"/>
                </a:solidFill>
              </a:rPr>
              <a:t>School/Country: </a:t>
            </a:r>
            <a:r>
              <a:rPr lang="cs-CZ" sz="2000" i="1" dirty="0" smtClean="0">
                <a:solidFill>
                  <a:schemeClr val="tx1"/>
                </a:solidFill>
              </a:rPr>
              <a:t>II. Rákóczi Ferenc Magyar – Angol Két Tanítási Nyelvű Baptista Általános Iskola és AMI, Hungary</a:t>
            </a:r>
            <a:br>
              <a:rPr lang="cs-CZ" sz="2000" i="1" dirty="0" smtClean="0">
                <a:solidFill>
                  <a:schemeClr val="tx1"/>
                </a:solidFill>
              </a:rPr>
            </a:br>
            <a:r>
              <a:rPr lang="cs-CZ" sz="2000" b="1" dirty="0" smtClean="0">
                <a:solidFill>
                  <a:schemeClr val="tx1"/>
                </a:solidFill>
              </a:rPr>
              <a:t>Date </a:t>
            </a:r>
            <a:r>
              <a:rPr lang="cs-CZ" sz="2000" b="1" dirty="0">
                <a:solidFill>
                  <a:schemeClr val="tx1"/>
                </a:solidFill>
              </a:rPr>
              <a:t>and place of presentation</a:t>
            </a:r>
            <a:r>
              <a:rPr lang="cs-CZ" sz="2000" b="1" dirty="0" smtClean="0">
                <a:solidFill>
                  <a:schemeClr val="tx1"/>
                </a:solidFill>
              </a:rPr>
              <a:t>: </a:t>
            </a:r>
            <a:r>
              <a:rPr lang="cs-CZ" sz="2000" i="1" dirty="0" smtClean="0">
                <a:solidFill>
                  <a:schemeClr val="tx1"/>
                </a:solidFill>
              </a:rPr>
              <a:t>Téglás, 25th September 2017.</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2936" y="0"/>
            <a:ext cx="2404534" cy="1745793"/>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930" y="432983"/>
            <a:ext cx="3323794" cy="720000"/>
          </a:xfrm>
          <a:prstGeom prst="rect">
            <a:avLst/>
          </a:prstGeom>
        </p:spPr>
      </p:pic>
    </p:spTree>
    <p:extLst>
      <p:ext uri="{BB962C8B-B14F-4D97-AF65-F5344CB8AC3E}">
        <p14:creationId xmlns:p14="http://schemas.microsoft.com/office/powerpoint/2010/main" val="14355047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77334" y="223596"/>
            <a:ext cx="3854528" cy="729441"/>
          </a:xfrm>
        </p:spPr>
        <p:txBody>
          <a:bodyPr>
            <a:normAutofit/>
          </a:bodyPr>
          <a:lstStyle/>
          <a:p>
            <a:r>
              <a:rPr lang="hu-HU" sz="3600" dirty="0" err="1" smtClean="0"/>
              <a:t>Teaching</a:t>
            </a:r>
            <a:endParaRPr lang="hu-HU" sz="3600" dirty="0"/>
          </a:p>
        </p:txBody>
      </p:sp>
      <p:pic>
        <p:nvPicPr>
          <p:cNvPr id="5" name="Tartalom helye 4"/>
          <p:cNvPicPr>
            <a:picLocks noGrp="1" noChangeAspect="1"/>
          </p:cNvPicPr>
          <p:nvPr>
            <p:ph idx="1"/>
          </p:nvPr>
        </p:nvPicPr>
        <p:blipFill>
          <a:blip r:embed="rId2"/>
          <a:stretch>
            <a:fillRect/>
          </a:stretch>
        </p:blipFill>
        <p:spPr>
          <a:xfrm>
            <a:off x="5417169" y="695460"/>
            <a:ext cx="3507605" cy="5241701"/>
          </a:xfrm>
          <a:prstGeom prst="rect">
            <a:avLst/>
          </a:prstGeom>
        </p:spPr>
      </p:pic>
      <p:sp>
        <p:nvSpPr>
          <p:cNvPr id="4" name="Szöveg helye 3"/>
          <p:cNvSpPr>
            <a:spLocks noGrp="1"/>
          </p:cNvSpPr>
          <p:nvPr>
            <p:ph type="body" sz="half" idx="2"/>
          </p:nvPr>
        </p:nvSpPr>
        <p:spPr>
          <a:xfrm>
            <a:off x="677334" y="953037"/>
            <a:ext cx="3854528" cy="5293217"/>
          </a:xfrm>
        </p:spPr>
        <p:txBody>
          <a:bodyPr>
            <a:normAutofit/>
          </a:bodyPr>
          <a:lstStyle/>
          <a:p>
            <a:r>
              <a:rPr lang="en-US" sz="2400" dirty="0"/>
              <a:t>Teaching besides being one of the most important and </a:t>
            </a:r>
            <a:r>
              <a:rPr lang="en-US" sz="2400" dirty="0" smtClean="0"/>
              <a:t>fundamental </a:t>
            </a:r>
            <a:r>
              <a:rPr lang="en-US" sz="2400" dirty="0"/>
              <a:t>functions of the school, it is one of the activities and practices that humans develop. This practice involves the development of methods which everyone uses in order to pass on their knowledge, beliefs, values, customs or specific information to another person or group.</a:t>
            </a:r>
            <a:endParaRPr lang="hu-HU" sz="2400" dirty="0"/>
          </a:p>
        </p:txBody>
      </p:sp>
    </p:spTree>
    <p:extLst>
      <p:ext uri="{BB962C8B-B14F-4D97-AF65-F5344CB8AC3E}">
        <p14:creationId xmlns:p14="http://schemas.microsoft.com/office/powerpoint/2010/main" val="12801785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77334" y="609599"/>
            <a:ext cx="8596668" cy="2185115"/>
          </a:xfrm>
        </p:spPr>
        <p:txBody>
          <a:bodyPr>
            <a:normAutofit/>
          </a:bodyPr>
          <a:lstStyle/>
          <a:p>
            <a:r>
              <a:rPr lang="hu-HU" dirty="0" err="1" smtClean="0"/>
              <a:t>First</a:t>
            </a:r>
            <a:r>
              <a:rPr lang="hu-HU" dirty="0" smtClean="0"/>
              <a:t> </a:t>
            </a:r>
            <a:r>
              <a:rPr lang="hu-HU" dirty="0" err="1" smtClean="0"/>
              <a:t>transnational</a:t>
            </a:r>
            <a:r>
              <a:rPr lang="hu-HU" dirty="0" smtClean="0"/>
              <a:t> meeting</a:t>
            </a:r>
            <a:br>
              <a:rPr lang="hu-HU" dirty="0" smtClean="0"/>
            </a:br>
            <a:r>
              <a:rPr lang="hu-HU" dirty="0" smtClean="0"/>
              <a:t> </a:t>
            </a:r>
            <a:r>
              <a:rPr lang="hu-HU" dirty="0" err="1" smtClean="0"/>
              <a:t>in</a:t>
            </a:r>
            <a:r>
              <a:rPr lang="hu-HU" dirty="0" smtClean="0"/>
              <a:t> </a:t>
            </a:r>
            <a:r>
              <a:rPr lang="hu-HU" dirty="0" err="1" smtClean="0"/>
              <a:t>the</a:t>
            </a:r>
            <a:r>
              <a:rPr lang="hu-HU" dirty="0" smtClean="0"/>
              <a:t> </a:t>
            </a:r>
            <a:r>
              <a:rPr lang="hu-HU" dirty="0" err="1" smtClean="0"/>
              <a:t>Czech</a:t>
            </a:r>
            <a:r>
              <a:rPr lang="hu-HU" dirty="0" smtClean="0"/>
              <a:t> </a:t>
            </a:r>
            <a:r>
              <a:rPr lang="hu-HU" dirty="0" err="1" smtClean="0"/>
              <a:t>Republic</a:t>
            </a:r>
            <a:r>
              <a:rPr lang="hu-HU" dirty="0" smtClean="0"/>
              <a:t>:</a:t>
            </a:r>
            <a:br>
              <a:rPr lang="hu-HU" dirty="0" smtClean="0"/>
            </a:br>
            <a:r>
              <a:rPr lang="hu-HU" dirty="0" smtClean="0"/>
              <a:t> </a:t>
            </a:r>
            <a:r>
              <a:rPr lang="hu-HU" dirty="0" err="1" smtClean="0"/>
              <a:t>Ceska</a:t>
            </a:r>
            <a:r>
              <a:rPr lang="hu-HU" dirty="0" smtClean="0"/>
              <a:t> </a:t>
            </a:r>
            <a:r>
              <a:rPr lang="hu-HU" dirty="0" err="1" smtClean="0"/>
              <a:t>Lípa</a:t>
            </a:r>
            <a:endParaRPr lang="hu-HU" dirty="0"/>
          </a:p>
        </p:txBody>
      </p:sp>
      <p:pic>
        <p:nvPicPr>
          <p:cNvPr id="4" name="Picture 2" descr="C:\ERASMUS KA2\Honlapra\3_Csehország_Ceska Lípa\15232193_662840120564292_211850755181504193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7997" y="287628"/>
            <a:ext cx="5612010" cy="31567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rakoczi-ferenc.baptistaoktatas.hu/file/list_e/4009/gallery/big/15241867_662841030564201_4891898327720131802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308" y="3670904"/>
            <a:ext cx="9144000" cy="268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7226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dirty="0" err="1" smtClean="0"/>
              <a:t>Chatting</a:t>
            </a:r>
            <a:r>
              <a:rPr lang="hu-HU" dirty="0" smtClean="0"/>
              <a:t> and </a:t>
            </a:r>
            <a:r>
              <a:rPr lang="hu-HU" dirty="0" err="1" smtClean="0"/>
              <a:t>Skyping</a:t>
            </a:r>
            <a:r>
              <a:rPr lang="hu-HU" dirty="0" smtClean="0"/>
              <a:t> </a:t>
            </a:r>
            <a:r>
              <a:rPr lang="hu-HU" dirty="0" err="1" smtClean="0"/>
              <a:t>with</a:t>
            </a:r>
            <a:r>
              <a:rPr lang="hu-HU" dirty="0" smtClean="0"/>
              <a:t> </a:t>
            </a:r>
            <a:r>
              <a:rPr lang="hu-HU" dirty="0" err="1" smtClean="0"/>
              <a:t>the</a:t>
            </a:r>
            <a:r>
              <a:rPr lang="hu-HU" dirty="0" smtClean="0"/>
              <a:t> Partner </a:t>
            </a:r>
            <a:r>
              <a:rPr lang="hu-HU" dirty="0" err="1" smtClean="0"/>
              <a:t>Students</a:t>
            </a:r>
            <a:endParaRPr lang="hu-HU" dirty="0"/>
          </a:p>
        </p:txBody>
      </p:sp>
      <p:pic>
        <p:nvPicPr>
          <p:cNvPr id="4" name="Picture 2" descr="C:\ERASMUS KA2\Honlapra\5_második skype konferencia\20170125_14213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77334" y="1930400"/>
            <a:ext cx="4792287" cy="26933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ERASMUS KA2\Honlapra\7_harmadik skype konferencia\16806893_705488959632741_825420712848850917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5908" y="2823524"/>
            <a:ext cx="4800533"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2733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Having</a:t>
            </a:r>
            <a:r>
              <a:rPr lang="hu-HU" dirty="0" smtClean="0"/>
              <a:t> </a:t>
            </a:r>
            <a:r>
              <a:rPr lang="hu-HU" dirty="0" err="1" smtClean="0"/>
              <a:t>Pen-Pals</a:t>
            </a:r>
            <a:r>
              <a:rPr lang="hu-HU" dirty="0" smtClean="0"/>
              <a:t>: Spain - Hungary</a:t>
            </a:r>
            <a:endParaRPr lang="hu-HU" dirty="0"/>
          </a:p>
        </p:txBody>
      </p:sp>
      <p:pic>
        <p:nvPicPr>
          <p:cNvPr id="4" name="Picture 2" descr="C:\ERASMUS KA2\Honlapra\6_levelezés\16807446_705490152965955_6960273355140176030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8088" y="1339403"/>
            <a:ext cx="5771561" cy="4328671"/>
          </a:xfrm>
          <a:prstGeom prst="rect">
            <a:avLst/>
          </a:prstGeom>
          <a:noFill/>
          <a:extLst>
            <a:ext uri="{909E8E84-426E-40DD-AFC4-6F175D3DCCD1}">
              <a14:hiddenFill xmlns:a14="http://schemas.microsoft.com/office/drawing/2010/main">
                <a:solidFill>
                  <a:srgbClr val="FFFFFF"/>
                </a:solidFill>
              </a14:hiddenFill>
            </a:ext>
          </a:extLst>
        </p:spPr>
      </p:pic>
      <p:pic>
        <p:nvPicPr>
          <p:cNvPr id="5" name="Kép 4"/>
          <p:cNvPicPr>
            <a:picLocks noChangeAspect="1"/>
          </p:cNvPicPr>
          <p:nvPr/>
        </p:nvPicPr>
        <p:blipFill>
          <a:blip r:embed="rId3"/>
          <a:stretch>
            <a:fillRect/>
          </a:stretch>
        </p:blipFill>
        <p:spPr>
          <a:xfrm>
            <a:off x="6140267" y="1339403"/>
            <a:ext cx="5771561" cy="4328671"/>
          </a:xfrm>
          <a:prstGeom prst="rect">
            <a:avLst/>
          </a:prstGeom>
        </p:spPr>
      </p:pic>
    </p:spTree>
    <p:extLst>
      <p:ext uri="{BB962C8B-B14F-4D97-AF65-F5344CB8AC3E}">
        <p14:creationId xmlns:p14="http://schemas.microsoft.com/office/powerpoint/2010/main" val="42808701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77334" y="609601"/>
            <a:ext cx="5250287" cy="1283594"/>
          </a:xfrm>
        </p:spPr>
        <p:txBody>
          <a:bodyPr/>
          <a:lstStyle/>
          <a:p>
            <a:pPr algn="ctr"/>
            <a:r>
              <a:rPr lang="hu-HU" dirty="0" err="1" smtClean="0"/>
              <a:t>First</a:t>
            </a:r>
            <a:r>
              <a:rPr lang="hu-HU" dirty="0" smtClean="0"/>
              <a:t> </a:t>
            </a:r>
            <a:r>
              <a:rPr lang="hu-HU" dirty="0" err="1" smtClean="0"/>
              <a:t>mobility</a:t>
            </a:r>
            <a:r>
              <a:rPr lang="hu-HU" dirty="0" smtClean="0"/>
              <a:t>: </a:t>
            </a:r>
            <a:r>
              <a:rPr lang="hu-HU" dirty="0" err="1" smtClean="0"/>
              <a:t>Portugal</a:t>
            </a:r>
            <a:r>
              <a:rPr lang="hu-HU" dirty="0" smtClean="0"/>
              <a:t>: </a:t>
            </a:r>
            <a:br>
              <a:rPr lang="hu-HU" dirty="0" smtClean="0"/>
            </a:br>
            <a:r>
              <a:rPr lang="hu-HU" dirty="0" smtClean="0"/>
              <a:t>Vila Real</a:t>
            </a:r>
            <a:endParaRPr lang="hu-HU" dirty="0"/>
          </a:p>
        </p:txBody>
      </p:sp>
      <p:pic>
        <p:nvPicPr>
          <p:cNvPr id="4" name="Tartalom helye 3"/>
          <p:cNvPicPr>
            <a:picLocks noGrp="1" noChangeAspect="1"/>
          </p:cNvPicPr>
          <p:nvPr>
            <p:ph idx="1"/>
          </p:nvPr>
        </p:nvPicPr>
        <p:blipFill>
          <a:blip r:embed="rId2"/>
          <a:stretch>
            <a:fillRect/>
          </a:stretch>
        </p:blipFill>
        <p:spPr>
          <a:xfrm>
            <a:off x="587181" y="1983347"/>
            <a:ext cx="5340440" cy="4005330"/>
          </a:xfrm>
          <a:prstGeom prst="rect">
            <a:avLst/>
          </a:prstGeom>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8944" y="3396745"/>
            <a:ext cx="4530521" cy="3397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8944" y="18231"/>
            <a:ext cx="4363095" cy="3272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60261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77334" y="609599"/>
            <a:ext cx="3585573" cy="1141927"/>
          </a:xfrm>
        </p:spPr>
        <p:txBody>
          <a:bodyPr>
            <a:normAutofit fontScale="90000"/>
          </a:bodyPr>
          <a:lstStyle/>
          <a:p>
            <a:r>
              <a:rPr lang="hu-HU" dirty="0" err="1" smtClean="0"/>
              <a:t>Second</a:t>
            </a:r>
            <a:r>
              <a:rPr lang="hu-HU" dirty="0" smtClean="0"/>
              <a:t> </a:t>
            </a:r>
            <a:r>
              <a:rPr lang="hu-HU" dirty="0" err="1" smtClean="0"/>
              <a:t>Mobility</a:t>
            </a:r>
            <a:r>
              <a:rPr lang="hu-HU" dirty="0" smtClean="0"/>
              <a:t>:</a:t>
            </a:r>
            <a:br>
              <a:rPr lang="hu-HU" dirty="0" smtClean="0"/>
            </a:br>
            <a:r>
              <a:rPr lang="hu-HU" dirty="0" smtClean="0"/>
              <a:t> Spain - </a:t>
            </a:r>
            <a:r>
              <a:rPr lang="hu-HU" dirty="0" err="1" smtClean="0"/>
              <a:t>Cartagena</a:t>
            </a:r>
            <a:endParaRPr lang="hu-HU" dirty="0"/>
          </a:p>
        </p:txBody>
      </p:sp>
      <p:pic>
        <p:nvPicPr>
          <p:cNvPr id="4" name="Tartalom helye 3"/>
          <p:cNvPicPr>
            <a:picLocks noGrp="1" noChangeAspect="1"/>
          </p:cNvPicPr>
          <p:nvPr>
            <p:ph idx="1"/>
          </p:nvPr>
        </p:nvPicPr>
        <p:blipFill>
          <a:blip r:embed="rId2"/>
          <a:stretch>
            <a:fillRect/>
          </a:stretch>
        </p:blipFill>
        <p:spPr>
          <a:xfrm>
            <a:off x="226134" y="2169394"/>
            <a:ext cx="5463337" cy="3072308"/>
          </a:xfrm>
          <a:prstGeom prst="rect">
            <a:avLst/>
          </a:prstGeom>
        </p:spPr>
      </p:pic>
      <p:pic>
        <p:nvPicPr>
          <p:cNvPr id="5" name="Kép 4"/>
          <p:cNvPicPr>
            <a:picLocks noChangeAspect="1"/>
          </p:cNvPicPr>
          <p:nvPr/>
        </p:nvPicPr>
        <p:blipFill>
          <a:blip r:embed="rId3"/>
          <a:stretch>
            <a:fillRect/>
          </a:stretch>
        </p:blipFill>
        <p:spPr>
          <a:xfrm>
            <a:off x="5860135" y="375428"/>
            <a:ext cx="4382336" cy="2943988"/>
          </a:xfrm>
          <a:prstGeom prst="rect">
            <a:avLst/>
          </a:prstGeom>
        </p:spPr>
      </p:pic>
      <p:pic>
        <p:nvPicPr>
          <p:cNvPr id="6" name="Kép 5"/>
          <p:cNvPicPr>
            <a:picLocks noChangeAspect="1"/>
          </p:cNvPicPr>
          <p:nvPr/>
        </p:nvPicPr>
        <p:blipFill>
          <a:blip r:embed="rId4"/>
          <a:stretch>
            <a:fillRect/>
          </a:stretch>
        </p:blipFill>
        <p:spPr>
          <a:xfrm>
            <a:off x="5860135" y="3512364"/>
            <a:ext cx="5468586" cy="3078747"/>
          </a:xfrm>
          <a:prstGeom prst="rect">
            <a:avLst/>
          </a:prstGeom>
        </p:spPr>
      </p:pic>
    </p:spTree>
    <p:extLst>
      <p:ext uri="{BB962C8B-B14F-4D97-AF65-F5344CB8AC3E}">
        <p14:creationId xmlns:p14="http://schemas.microsoft.com/office/powerpoint/2010/main" val="37099813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13531" y="450761"/>
            <a:ext cx="5356203" cy="1196304"/>
          </a:xfrm>
        </p:spPr>
        <p:txBody>
          <a:bodyPr/>
          <a:lstStyle/>
          <a:p>
            <a:pPr algn="ctr"/>
            <a:r>
              <a:rPr lang="hu-HU" dirty="0" smtClean="0"/>
              <a:t>PE – </a:t>
            </a:r>
            <a:r>
              <a:rPr lang="hu-HU" dirty="0" err="1" smtClean="0"/>
              <a:t>using</a:t>
            </a:r>
            <a:r>
              <a:rPr lang="hu-HU" dirty="0" smtClean="0"/>
              <a:t> </a:t>
            </a:r>
            <a:r>
              <a:rPr lang="hu-HU" dirty="0" err="1" smtClean="0"/>
              <a:t>the</a:t>
            </a:r>
            <a:r>
              <a:rPr lang="hu-HU" dirty="0" smtClean="0"/>
              <a:t> </a:t>
            </a:r>
            <a:r>
              <a:rPr lang="hu-HU" dirty="0" err="1" smtClean="0"/>
              <a:t>lesson</a:t>
            </a:r>
            <a:r>
              <a:rPr lang="hu-HU" dirty="0" smtClean="0"/>
              <a:t> </a:t>
            </a:r>
            <a:r>
              <a:rPr lang="hu-HU" dirty="0" err="1" smtClean="0"/>
              <a:t>plan</a:t>
            </a:r>
            <a:r>
              <a:rPr lang="hu-HU" dirty="0" smtClean="0"/>
              <a:t> of Spain</a:t>
            </a:r>
            <a:endParaRPr lang="hu-HU" dirty="0"/>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3531" y="1930400"/>
            <a:ext cx="5459227" cy="3066603"/>
          </a:xfrm>
        </p:spPr>
      </p:pic>
      <p:pic>
        <p:nvPicPr>
          <p:cNvPr id="5" name="Kép 4"/>
          <p:cNvPicPr>
            <a:picLocks noChangeAspect="1"/>
          </p:cNvPicPr>
          <p:nvPr/>
        </p:nvPicPr>
        <p:blipFill>
          <a:blip r:embed="rId3"/>
          <a:stretch>
            <a:fillRect/>
          </a:stretch>
        </p:blipFill>
        <p:spPr>
          <a:xfrm>
            <a:off x="5979758" y="3463701"/>
            <a:ext cx="5786575" cy="3250484"/>
          </a:xfrm>
          <a:prstGeom prst="rect">
            <a:avLst/>
          </a:prstGeom>
        </p:spPr>
      </p:pic>
      <p:pic>
        <p:nvPicPr>
          <p:cNvPr id="6" name="Kép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9758" y="26553"/>
            <a:ext cx="5769734" cy="3241024"/>
          </a:xfrm>
          <a:prstGeom prst="rect">
            <a:avLst/>
          </a:prstGeom>
        </p:spPr>
      </p:pic>
    </p:spTree>
    <p:extLst>
      <p:ext uri="{BB962C8B-B14F-4D97-AF65-F5344CB8AC3E}">
        <p14:creationId xmlns:p14="http://schemas.microsoft.com/office/powerpoint/2010/main" val="39649392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0759" y="197476"/>
            <a:ext cx="10225827" cy="1320800"/>
          </a:xfrm>
        </p:spPr>
        <p:txBody>
          <a:bodyPr/>
          <a:lstStyle/>
          <a:p>
            <a:r>
              <a:rPr lang="hu-HU" dirty="0" err="1" smtClean="0"/>
              <a:t>Chemistry</a:t>
            </a:r>
            <a:r>
              <a:rPr lang="hu-HU" dirty="0" smtClean="0"/>
              <a:t>: </a:t>
            </a:r>
            <a:r>
              <a:rPr lang="en-US" dirty="0" smtClean="0"/>
              <a:t>Observing </a:t>
            </a:r>
            <a:r>
              <a:rPr lang="en-US" dirty="0"/>
              <a:t>Physical </a:t>
            </a:r>
            <a:r>
              <a:rPr lang="en-US" dirty="0" smtClean="0"/>
              <a:t>Properties</a:t>
            </a:r>
            <a:r>
              <a:rPr lang="hu-HU" dirty="0" smtClean="0"/>
              <a:t> </a:t>
            </a:r>
            <a:endParaRPr lang="hu-HU" dirty="0"/>
          </a:p>
        </p:txBody>
      </p:sp>
      <p:pic>
        <p:nvPicPr>
          <p:cNvPr id="4" name="Picture 2" descr="C:\ERASMUS KA2\Honlapra\11_Rendhagyó kémia óra\542925_728644377317199_7824331771540257068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0393" y="857876"/>
            <a:ext cx="4733279" cy="26624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ERASMUS KA2\Honlapra\11_Rendhagyó kémia óra\17630045_728644657317171_4929313176889677301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348" y="3685220"/>
            <a:ext cx="5038813" cy="28343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ERASMUS KA2\Honlapra\11_Rendhagyó kémia óra\17626350_728644147317222_6028928105322224916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2284" y="1094233"/>
            <a:ext cx="3651123" cy="5626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7588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7182" y="5861080"/>
            <a:ext cx="8596668" cy="641558"/>
          </a:xfrm>
        </p:spPr>
        <p:txBody>
          <a:bodyPr>
            <a:normAutofit/>
          </a:bodyPr>
          <a:lstStyle/>
          <a:p>
            <a:r>
              <a:rPr lang="cs-CZ" sz="2000" dirty="0" err="1" smtClean="0"/>
              <a:t>Sources</a:t>
            </a:r>
            <a:r>
              <a:rPr lang="cs-CZ" sz="2000" dirty="0" smtClean="0"/>
              <a:t> </a:t>
            </a:r>
            <a:r>
              <a:rPr lang="cs-CZ" sz="2000" dirty="0" err="1" smtClean="0"/>
              <a:t>for</a:t>
            </a:r>
            <a:r>
              <a:rPr lang="cs-CZ" sz="2000" dirty="0" smtClean="0"/>
              <a:t> </a:t>
            </a:r>
            <a:r>
              <a:rPr lang="cs-CZ" sz="2000" dirty="0" err="1" smtClean="0"/>
              <a:t>used</a:t>
            </a:r>
            <a:r>
              <a:rPr lang="cs-CZ" sz="2000" dirty="0" smtClean="0"/>
              <a:t> </a:t>
            </a:r>
            <a:r>
              <a:rPr lang="cs-CZ" sz="2000" dirty="0" err="1" smtClean="0"/>
              <a:t>materials</a:t>
            </a:r>
            <a:r>
              <a:rPr lang="cs-CZ" sz="2000" dirty="0" smtClean="0"/>
              <a:t>:</a:t>
            </a:r>
            <a:endParaRPr lang="cs-CZ" sz="2000" dirty="0"/>
          </a:p>
        </p:txBody>
      </p:sp>
      <p:sp>
        <p:nvSpPr>
          <p:cNvPr id="3" name="Zástupný symbol pro obsah 2"/>
          <p:cNvSpPr>
            <a:spLocks noGrp="1"/>
          </p:cNvSpPr>
          <p:nvPr>
            <p:ph idx="1"/>
          </p:nvPr>
        </p:nvSpPr>
        <p:spPr>
          <a:xfrm>
            <a:off x="677334" y="6181859"/>
            <a:ext cx="8003027" cy="437882"/>
          </a:xfrm>
        </p:spPr>
        <p:txBody>
          <a:bodyPr/>
          <a:lstStyle/>
          <a:p>
            <a:pPr>
              <a:buClrTx/>
              <a:buFont typeface="Wingdings" panose="05000000000000000000" pitchFamily="2" charset="2"/>
              <a:buChar char="Ø"/>
            </a:pPr>
            <a:r>
              <a:rPr lang="cs-CZ" dirty="0"/>
              <a:t>http://firstandsecondlanguageacquisitionunad.blogspot.huSource </a:t>
            </a:r>
            <a:r>
              <a:rPr lang="cs-CZ" dirty="0" smtClean="0"/>
              <a:t>1</a:t>
            </a:r>
          </a:p>
          <a:p>
            <a:pPr marL="0" indent="0">
              <a:buClrTx/>
              <a:buNone/>
            </a:pPr>
            <a:endParaRPr lang="cs-CZ" dirty="0" smtClean="0"/>
          </a:p>
        </p:txBody>
      </p:sp>
      <p:pic>
        <p:nvPicPr>
          <p:cNvPr id="1026" name="Picture 2" descr="Képtalálat a következőre: „thank you for your attention 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249" y="1068946"/>
            <a:ext cx="7708477" cy="4871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263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Dear</a:t>
            </a:r>
            <a:r>
              <a:rPr lang="hu-HU" dirty="0" smtClean="0"/>
              <a:t> </a:t>
            </a:r>
            <a:r>
              <a:rPr lang="hu-HU" dirty="0" err="1" smtClean="0"/>
              <a:t>Partners</a:t>
            </a:r>
            <a:r>
              <a:rPr lang="hu-HU" dirty="0" smtClean="0"/>
              <a:t>!</a:t>
            </a:r>
            <a:br>
              <a:rPr lang="hu-HU" dirty="0" smtClean="0"/>
            </a:br>
            <a:r>
              <a:rPr lang="hu-HU" dirty="0" smtClean="0"/>
              <a:t> </a:t>
            </a:r>
            <a:r>
              <a:rPr lang="hu-HU" dirty="0" err="1" smtClean="0"/>
              <a:t>Welcome</a:t>
            </a:r>
            <a:r>
              <a:rPr lang="hu-HU" dirty="0" smtClean="0"/>
              <a:t> </a:t>
            </a:r>
            <a:r>
              <a:rPr lang="hu-HU" dirty="0" err="1" smtClean="0"/>
              <a:t>to</a:t>
            </a:r>
            <a:r>
              <a:rPr lang="hu-HU" dirty="0" smtClean="0"/>
              <a:t> Hungary! </a:t>
            </a:r>
            <a:endParaRPr lang="hu-HU" dirty="0"/>
          </a:p>
        </p:txBody>
      </p:sp>
      <p:pic>
        <p:nvPicPr>
          <p:cNvPr id="2050" name="Picture 2" descr="https://sites.google.com/site/letstakeaclilleap/_/rsrc/1479071060065/home/flags2.jpg?height=183&amp;width=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1265" y="262513"/>
            <a:ext cx="3857093" cy="1764621"/>
          </a:xfrm>
          <a:prstGeom prst="rect">
            <a:avLst/>
          </a:prstGeom>
          <a:noFill/>
          <a:extLst>
            <a:ext uri="{909E8E84-426E-40DD-AFC4-6F175D3DCCD1}">
              <a14:hiddenFill xmlns:a14="http://schemas.microsoft.com/office/drawing/2010/main">
                <a:solidFill>
                  <a:srgbClr val="FFFFFF"/>
                </a:solidFill>
              </a14:hiddenFill>
            </a:ext>
          </a:extLst>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909" y="2027134"/>
            <a:ext cx="8349456" cy="4696569"/>
          </a:xfrm>
          <a:prstGeom prst="rect">
            <a:avLst/>
          </a:prstGeom>
        </p:spPr>
      </p:pic>
    </p:spTree>
    <p:extLst>
      <p:ext uri="{BB962C8B-B14F-4D97-AF65-F5344CB8AC3E}">
        <p14:creationId xmlns:p14="http://schemas.microsoft.com/office/powerpoint/2010/main" val="20807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334851"/>
            <a:ext cx="8659849" cy="1715145"/>
          </a:xfrm>
        </p:spPr>
        <p:txBody>
          <a:bodyPr>
            <a:normAutofit fontScale="90000"/>
          </a:bodyPr>
          <a:lstStyle/>
          <a:p>
            <a:pPr algn="ctr"/>
            <a:r>
              <a:rPr lang="cs-CZ" dirty="0" smtClean="0"/>
              <a:t>The coordinating school of this project:</a:t>
            </a:r>
            <a:br>
              <a:rPr lang="cs-CZ" dirty="0" smtClean="0"/>
            </a:br>
            <a:r>
              <a:rPr lang="cs-CZ" dirty="0" smtClean="0"/>
              <a:t>Skola Klic</a:t>
            </a:r>
            <a:br>
              <a:rPr lang="cs-CZ" dirty="0" smtClean="0"/>
            </a:br>
            <a:r>
              <a:rPr lang="cs-CZ" dirty="0" smtClean="0"/>
              <a:t>International coordinator: Petra Plíhalova</a:t>
            </a:r>
            <a:endParaRPr lang="cs-CZ" dirty="0"/>
          </a:p>
        </p:txBody>
      </p:sp>
      <p:pic>
        <p:nvPicPr>
          <p:cNvPr id="1028" name="Picture 4" descr="Základní škola a Mateřská škola Klíč s.r.o. fényké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2049996"/>
            <a:ext cx="4559306" cy="45593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éptalálat a következőre: „ceska lípa transnational meeting for let's take a clil leap”"/>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582354" y="2049996"/>
            <a:ext cx="6079076" cy="4559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6648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Colegio</a:t>
            </a:r>
            <a:r>
              <a:rPr lang="hu-HU" dirty="0" smtClean="0"/>
              <a:t> </a:t>
            </a:r>
            <a:r>
              <a:rPr lang="hu-HU" dirty="0" err="1" smtClean="0"/>
              <a:t>Narval</a:t>
            </a:r>
            <a:r>
              <a:rPr lang="hu-HU" dirty="0" smtClean="0"/>
              <a:t>, </a:t>
            </a:r>
            <a:r>
              <a:rPr lang="hu-HU" dirty="0" err="1" smtClean="0"/>
              <a:t>Cartagena</a:t>
            </a:r>
            <a:r>
              <a:rPr lang="hu-HU" dirty="0" smtClean="0"/>
              <a:t> - Spain</a:t>
            </a:r>
            <a:endParaRPr lang="hu-HU" dirty="0"/>
          </a:p>
        </p:txBody>
      </p:sp>
      <p:pic>
        <p:nvPicPr>
          <p:cNvPr id="2050" name="Picture 2" descr="Képtalálat a következőre: „Narval school Cartagena spa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3835" y="2295860"/>
            <a:ext cx="5781183" cy="43358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éptalálat a következőre: „colegio narval cartag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68" y="1363722"/>
            <a:ext cx="5713002" cy="4289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4062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dirty="0" err="1" smtClean="0"/>
              <a:t>Escola</a:t>
            </a:r>
            <a:r>
              <a:rPr lang="hu-HU" dirty="0" smtClean="0"/>
              <a:t> </a:t>
            </a:r>
            <a:r>
              <a:rPr lang="hu-HU" dirty="0" err="1" smtClean="0"/>
              <a:t>Secundária</a:t>
            </a:r>
            <a:r>
              <a:rPr lang="hu-HU" dirty="0" smtClean="0"/>
              <a:t>/3 </a:t>
            </a:r>
            <a:r>
              <a:rPr lang="hu-HU" dirty="0" err="1" smtClean="0"/>
              <a:t>Camilo</a:t>
            </a:r>
            <a:r>
              <a:rPr lang="hu-HU" dirty="0" smtClean="0"/>
              <a:t> </a:t>
            </a:r>
            <a:r>
              <a:rPr lang="hu-HU" dirty="0" err="1" smtClean="0"/>
              <a:t>Casstelo</a:t>
            </a:r>
            <a:r>
              <a:rPr lang="hu-HU" dirty="0" smtClean="0"/>
              <a:t> </a:t>
            </a:r>
            <a:r>
              <a:rPr lang="hu-HU" dirty="0" err="1" smtClean="0"/>
              <a:t>Branco</a:t>
            </a:r>
            <a:r>
              <a:rPr lang="hu-HU" dirty="0" smtClean="0"/>
              <a:t>, Vila Real - </a:t>
            </a:r>
            <a:r>
              <a:rPr lang="hu-HU" dirty="0" err="1" smtClean="0"/>
              <a:t>Portugal</a:t>
            </a:r>
            <a:endParaRPr lang="hu-HU" dirty="0"/>
          </a:p>
        </p:txBody>
      </p:sp>
      <p:pic>
        <p:nvPicPr>
          <p:cNvPr id="3074" name="Picture 2" descr="https://8eac17b7-a-62cb3a1a-s-sites.googlegroups.com/site/letstakeaclilleap/meetings/projectmeetinginportugal/P1140989.JPG?attachauth=ANoY7cqV9_yfWB2caFSqO90-rLTxRP0JwsJhgEuSA1aBhAU29d0x5IlgRFq5fzjzYX9Qv_T6wQfE0iA6GU5qgjcRg9C1eEqyxJDd-qrm453BSbcwDcm55vdkecz_guD6SWgYHWA3-sQC1LB7mUOWQwZcF1V7wXhNRqu4w-1tW1ATCU3YkEP28_Qc7Mszk5k6rx2RVTCja_H6tDLb0qdNvqmNPZIsTb7S8hentSrLQ_TqdZi2TnCaQC-kX37KCt4ynIvc8IaAhm6YfGYV3b7hyxUm95KtDd1R4A%3D%3D&amp;attredirect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9826" y="2050492"/>
            <a:ext cx="5351007" cy="401325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éptalálat a következőre: „escola secundaria/3 camilo castelo branco vila r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122" y="1930400"/>
            <a:ext cx="5511129" cy="4133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659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4th </a:t>
            </a:r>
            <a:r>
              <a:rPr lang="hu-HU" dirty="0" err="1" smtClean="0"/>
              <a:t>Gymnasium</a:t>
            </a:r>
            <a:r>
              <a:rPr lang="hu-HU" dirty="0" smtClean="0"/>
              <a:t> </a:t>
            </a:r>
            <a:r>
              <a:rPr lang="hu-HU" dirty="0" err="1" smtClean="0"/>
              <a:t>Volos</a:t>
            </a:r>
            <a:r>
              <a:rPr lang="hu-HU" dirty="0" smtClean="0"/>
              <a:t> - </a:t>
            </a:r>
            <a:r>
              <a:rPr lang="hu-HU" dirty="0" err="1" smtClean="0"/>
              <a:t>Greece</a:t>
            </a:r>
            <a:endParaRPr lang="hu-HU" dirty="0"/>
          </a:p>
        </p:txBody>
      </p:sp>
      <p:pic>
        <p:nvPicPr>
          <p:cNvPr id="4" name="Kép 3"/>
          <p:cNvPicPr>
            <a:picLocks noChangeAspect="1"/>
          </p:cNvPicPr>
          <p:nvPr/>
        </p:nvPicPr>
        <p:blipFill>
          <a:blip r:embed="rId2"/>
          <a:stretch>
            <a:fillRect/>
          </a:stretch>
        </p:blipFill>
        <p:spPr>
          <a:xfrm>
            <a:off x="991674" y="1390918"/>
            <a:ext cx="8988218" cy="4716589"/>
          </a:xfrm>
          <a:prstGeom prst="rect">
            <a:avLst/>
          </a:prstGeom>
        </p:spPr>
      </p:pic>
    </p:spTree>
    <p:extLst>
      <p:ext uri="{BB962C8B-B14F-4D97-AF65-F5344CB8AC3E}">
        <p14:creationId xmlns:p14="http://schemas.microsoft.com/office/powerpoint/2010/main" val="1943590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54608" y="231818"/>
            <a:ext cx="8750000" cy="1777285"/>
          </a:xfrm>
        </p:spPr>
        <p:txBody>
          <a:bodyPr>
            <a:normAutofit fontScale="90000"/>
          </a:bodyPr>
          <a:lstStyle/>
          <a:p>
            <a:r>
              <a:rPr lang="hu-HU" dirty="0" err="1" smtClean="0"/>
              <a:t>We</a:t>
            </a:r>
            <a:r>
              <a:rPr lang="hu-HU" dirty="0" smtClean="0"/>
              <a:t> </a:t>
            </a:r>
            <a:r>
              <a:rPr lang="hu-HU" dirty="0" err="1" smtClean="0"/>
              <a:t>came</a:t>
            </a:r>
            <a:r>
              <a:rPr lang="hu-HU" dirty="0" smtClean="0"/>
              <a:t> </a:t>
            </a:r>
            <a:r>
              <a:rPr lang="hu-HU" dirty="0" err="1" smtClean="0"/>
              <a:t>together</a:t>
            </a:r>
            <a:r>
              <a:rPr lang="hu-HU" dirty="0" smtClean="0"/>
              <a:t> </a:t>
            </a:r>
            <a:r>
              <a:rPr lang="hu-HU" dirty="0" err="1" smtClean="0"/>
              <a:t>with</a:t>
            </a:r>
            <a:r>
              <a:rPr lang="hu-HU" dirty="0" smtClean="0"/>
              <a:t> </a:t>
            </a:r>
            <a:r>
              <a:rPr lang="hu-HU" dirty="0" err="1" smtClean="0"/>
              <a:t>the</a:t>
            </a:r>
            <a:r>
              <a:rPr lang="hu-HU" dirty="0" smtClean="0"/>
              <a:t> idea </a:t>
            </a:r>
            <a:r>
              <a:rPr lang="en-US" dirty="0"/>
              <a:t>to develop innovative practices in both foreign language teaching and learning. </a:t>
            </a:r>
            <a:r>
              <a:rPr lang="hu-HU" dirty="0" smtClean="0"/>
              <a:t/>
            </a:r>
            <a:br>
              <a:rPr lang="hu-HU" dirty="0" smtClean="0"/>
            </a:br>
            <a:r>
              <a:rPr lang="hu-HU" dirty="0"/>
              <a:t/>
            </a:r>
            <a:br>
              <a:rPr lang="hu-HU" dirty="0"/>
            </a:br>
            <a:r>
              <a:rPr lang="hu-HU" dirty="0" smtClean="0"/>
              <a:t/>
            </a:r>
            <a:br>
              <a:rPr lang="hu-HU" dirty="0" smtClean="0"/>
            </a:br>
            <a:endParaRPr lang="hu-HU" dirty="0"/>
          </a:p>
        </p:txBody>
      </p:sp>
      <p:pic>
        <p:nvPicPr>
          <p:cNvPr id="3" name="Kép 2"/>
          <p:cNvPicPr>
            <a:picLocks noChangeAspect="1"/>
          </p:cNvPicPr>
          <p:nvPr/>
        </p:nvPicPr>
        <p:blipFill>
          <a:blip r:embed="rId2"/>
          <a:stretch>
            <a:fillRect/>
          </a:stretch>
        </p:blipFill>
        <p:spPr>
          <a:xfrm>
            <a:off x="754608" y="2245150"/>
            <a:ext cx="10710870" cy="4039740"/>
          </a:xfrm>
          <a:prstGeom prst="rect">
            <a:avLst/>
          </a:prstGeom>
        </p:spPr>
      </p:pic>
    </p:spTree>
    <p:extLst>
      <p:ext uri="{BB962C8B-B14F-4D97-AF65-F5344CB8AC3E}">
        <p14:creationId xmlns:p14="http://schemas.microsoft.com/office/powerpoint/2010/main" val="38037763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a:xfrm>
            <a:off x="677334" y="300868"/>
            <a:ext cx="3854528" cy="845352"/>
          </a:xfrm>
        </p:spPr>
        <p:txBody>
          <a:bodyPr>
            <a:normAutofit/>
          </a:bodyPr>
          <a:lstStyle/>
          <a:p>
            <a:r>
              <a:rPr lang="hu-HU" sz="4000" dirty="0" err="1" smtClean="0"/>
              <a:t>Language</a:t>
            </a:r>
            <a:endParaRPr lang="hu-HU" sz="4000" dirty="0"/>
          </a:p>
        </p:txBody>
      </p:sp>
      <p:sp>
        <p:nvSpPr>
          <p:cNvPr id="5" name="Szöveg helye 4"/>
          <p:cNvSpPr>
            <a:spLocks noGrp="1"/>
          </p:cNvSpPr>
          <p:nvPr>
            <p:ph type="body" sz="half" idx="2"/>
          </p:nvPr>
        </p:nvSpPr>
        <p:spPr>
          <a:xfrm>
            <a:off x="677334" y="1249251"/>
            <a:ext cx="3854528" cy="4112267"/>
          </a:xfrm>
        </p:spPr>
        <p:txBody>
          <a:bodyPr>
            <a:noAutofit/>
          </a:bodyPr>
          <a:lstStyle/>
          <a:p>
            <a:r>
              <a:rPr lang="en-US" sz="2000" dirty="0"/>
              <a:t>Language is the process by which all human beings transmit, communicate or express their thoughts, opinions and ideas; in some other way using all the senses through speech, writing, signs or symbols, given the understanding as a fundamental aspect of language. Language is one of the most important in the life of human beings elements. </a:t>
            </a:r>
            <a:br>
              <a:rPr lang="en-US" sz="2000" dirty="0"/>
            </a:br>
            <a:endParaRPr lang="hu-HU" sz="2000" dirty="0"/>
          </a:p>
        </p:txBody>
      </p:sp>
      <p:pic>
        <p:nvPicPr>
          <p:cNvPr id="1030" name="Picture 6" descr="http://agusticolomines.files.wordpress.com/2014/07/y1hk77bkel3asdouzr3xyjl72ejkfbmt4t8yenimkbvvk0ktmf0xjctabnaljim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72698" y="463640"/>
            <a:ext cx="5267459" cy="5267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3677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a:xfrm>
            <a:off x="677334" y="244700"/>
            <a:ext cx="3854528" cy="631064"/>
          </a:xfrm>
        </p:spPr>
        <p:txBody>
          <a:bodyPr>
            <a:noAutofit/>
          </a:bodyPr>
          <a:lstStyle/>
          <a:p>
            <a:r>
              <a:rPr lang="hu-HU" sz="3600" dirty="0" err="1" smtClean="0"/>
              <a:t>Learning</a:t>
            </a:r>
            <a:endParaRPr lang="hu-HU" sz="3600" dirty="0"/>
          </a:p>
        </p:txBody>
      </p:sp>
      <p:pic>
        <p:nvPicPr>
          <p:cNvPr id="6" name="Tartalom helye 5"/>
          <p:cNvPicPr>
            <a:picLocks noGrp="1" noChangeAspect="1"/>
          </p:cNvPicPr>
          <p:nvPr>
            <p:ph idx="1"/>
          </p:nvPr>
        </p:nvPicPr>
        <p:blipFill>
          <a:blip r:embed="rId2"/>
          <a:stretch>
            <a:fillRect/>
          </a:stretch>
        </p:blipFill>
        <p:spPr>
          <a:xfrm>
            <a:off x="4838187" y="1498604"/>
            <a:ext cx="6821288" cy="3607821"/>
          </a:xfrm>
          <a:prstGeom prst="rect">
            <a:avLst/>
          </a:prstGeom>
        </p:spPr>
      </p:pic>
      <p:sp>
        <p:nvSpPr>
          <p:cNvPr id="5" name="Szöveg helye 4"/>
          <p:cNvSpPr>
            <a:spLocks noGrp="1"/>
          </p:cNvSpPr>
          <p:nvPr>
            <p:ph type="body" sz="half" idx="2"/>
          </p:nvPr>
        </p:nvSpPr>
        <p:spPr>
          <a:xfrm>
            <a:off x="677334" y="991673"/>
            <a:ext cx="3854528" cy="5203065"/>
          </a:xfrm>
        </p:spPr>
        <p:txBody>
          <a:bodyPr>
            <a:noAutofit/>
          </a:bodyPr>
          <a:lstStyle/>
          <a:p>
            <a:r>
              <a:rPr lang="en-US" sz="2400" dirty="0"/>
              <a:t>Learning is one of the main functions that uses the mind of human beings, as this process involves obtaining the knowledge, skills, virtues, values and attitudes that characterize everyone. This acquisition process is  possible through study or training </a:t>
            </a:r>
            <a:r>
              <a:rPr lang="en-US" sz="2400" dirty="0" err="1"/>
              <a:t>taht</a:t>
            </a:r>
            <a:r>
              <a:rPr lang="en-US" sz="2400" dirty="0"/>
              <a:t> is part of the process, and even the experience you gain from any walk of life.</a:t>
            </a:r>
            <a:endParaRPr lang="hu-HU" sz="2400" dirty="0"/>
          </a:p>
        </p:txBody>
      </p:sp>
    </p:spTree>
    <p:extLst>
      <p:ext uri="{BB962C8B-B14F-4D97-AF65-F5344CB8AC3E}">
        <p14:creationId xmlns:p14="http://schemas.microsoft.com/office/powerpoint/2010/main" val="377492101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zeta">
  <a:themeElements>
    <a:clrScheme name="Modrá, teplá">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397</TotalTime>
  <Words>262</Words>
  <Application>Microsoft Office PowerPoint</Application>
  <PresentationFormat>Szélesvásznú</PresentationFormat>
  <Paragraphs>23</Paragraphs>
  <Slides>18</Slides>
  <Notes>0</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18</vt:i4>
      </vt:variant>
    </vt:vector>
  </HeadingPairs>
  <TitlesOfParts>
    <vt:vector size="23" baseType="lpstr">
      <vt:lpstr>Arial</vt:lpstr>
      <vt:lpstr>Trebuchet MS</vt:lpstr>
      <vt:lpstr>Wingdings</vt:lpstr>
      <vt:lpstr>Wingdings 3</vt:lpstr>
      <vt:lpstr>Fazeta</vt:lpstr>
      <vt:lpstr>Disszemináció az Erasmus +  Let‘s take a CLIL Leap – pályázat előrehaladásáról  Dissemination of Erasmus + Let‘s take a CLIL leap – progress report   </vt:lpstr>
      <vt:lpstr>Dear Partners!  Welcome to Hungary! </vt:lpstr>
      <vt:lpstr>The coordinating school of this project: Skola Klic International coordinator: Petra Plíhalova</vt:lpstr>
      <vt:lpstr>Colegio Narval, Cartagena - Spain</vt:lpstr>
      <vt:lpstr>Escola Secundária/3 Camilo Casstelo Branco, Vila Real - Portugal</vt:lpstr>
      <vt:lpstr>4th Gymnasium Volos - Greece</vt:lpstr>
      <vt:lpstr>We came together with the idea to develop innovative practices in both foreign language teaching and learning.    </vt:lpstr>
      <vt:lpstr>Language</vt:lpstr>
      <vt:lpstr>Learning</vt:lpstr>
      <vt:lpstr>Teaching</vt:lpstr>
      <vt:lpstr>First transnational meeting  in the Czech Republic:  Ceska Lípa</vt:lpstr>
      <vt:lpstr>Chatting and Skyping with the Partner Students</vt:lpstr>
      <vt:lpstr>Having Pen-Pals: Spain - Hungary</vt:lpstr>
      <vt:lpstr>First mobility: Portugal:  Vila Real</vt:lpstr>
      <vt:lpstr>Second Mobility:  Spain - Cartagena</vt:lpstr>
      <vt:lpstr>PE – using the lesson plan of Spain</vt:lpstr>
      <vt:lpstr>Chemistry: Observing Physical Properties </vt:lpstr>
      <vt:lpstr>Sources for used materials: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Wildová Zuzana</dc:creator>
  <cp:lastModifiedBy>Beáta</cp:lastModifiedBy>
  <cp:revision>26</cp:revision>
  <dcterms:created xsi:type="dcterms:W3CDTF">2016-11-05T12:52:11Z</dcterms:created>
  <dcterms:modified xsi:type="dcterms:W3CDTF">2017-09-24T05:12:14Z</dcterms:modified>
</cp:coreProperties>
</file>