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2" r:id="rId3"/>
    <p:sldId id="257" r:id="rId4"/>
    <p:sldId id="275" r:id="rId5"/>
    <p:sldId id="274" r:id="rId6"/>
    <p:sldId id="276" r:id="rId7"/>
    <p:sldId id="277" r:id="rId8"/>
    <p:sldId id="260" r:id="rId9"/>
    <p:sldId id="261" r:id="rId10"/>
    <p:sldId id="270" r:id="rId11"/>
    <p:sldId id="271" r:id="rId12"/>
    <p:sldId id="278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38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66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694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33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81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592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715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81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37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5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2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5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88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45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34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37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838A-ECB5-42A8-A004-D590F209A3B7}" type="datetimeFigureOut">
              <a:rPr lang="cs-CZ" smtClean="0"/>
              <a:t>22.05.2018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1BF77D-9A03-4A1B-A977-6D25A0B7CB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82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0534" y="1313646"/>
            <a:ext cx="8923866" cy="4675030"/>
          </a:xfrm>
        </p:spPr>
        <p:txBody>
          <a:bodyPr/>
          <a:lstStyle/>
          <a:p>
            <a:pPr algn="ctr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2400" dirty="0" smtClean="0"/>
              <a:t>Disszemináció az Erasmus + </a:t>
            </a:r>
            <a:br>
              <a:rPr lang="cs-CZ" sz="2400" dirty="0" smtClean="0"/>
            </a:br>
            <a:r>
              <a:rPr lang="cs-CZ" sz="2400" dirty="0" smtClean="0"/>
              <a:t>Let‘s take a CLIL Leap – 2016-2018-ban lezajlott pályázatáról</a:t>
            </a:r>
            <a:br>
              <a:rPr lang="cs-CZ" sz="2400" dirty="0" smtClean="0"/>
            </a:br>
            <a:r>
              <a:rPr lang="cs-CZ" sz="2400" dirty="0" smtClean="0"/>
              <a:t>Összegzés a pályázat folyamatáról, </a:t>
            </a:r>
            <a:br>
              <a:rPr lang="cs-CZ" sz="2400" dirty="0" smtClean="0"/>
            </a:br>
            <a:r>
              <a:rPr lang="cs-CZ" sz="2400" dirty="0" smtClean="0"/>
              <a:t>valamint az elért tanulási eredményekről</a:t>
            </a:r>
            <a:r>
              <a:rPr lang="cs-CZ" sz="2400" dirty="0" smtClean="0">
                <a:solidFill>
                  <a:srgbClr val="FF0000"/>
                </a:solidFill>
              </a:rPr>
              <a:t/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80534" y="4134118"/>
            <a:ext cx="7766936" cy="258841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/>
            </a:r>
            <a:br>
              <a:rPr lang="cs-CZ" sz="2000" b="1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School/Country: </a:t>
            </a:r>
            <a:r>
              <a:rPr lang="cs-CZ" sz="2000" i="1" dirty="0" smtClean="0">
                <a:solidFill>
                  <a:schemeClr val="tx1"/>
                </a:solidFill>
              </a:rPr>
              <a:t>II. Rákóczi Ferenc Magyar – Angol Két Tanítási Nyelvű Baptista Általános Iskola és AMI, Hungary</a:t>
            </a:r>
            <a:br>
              <a:rPr lang="cs-CZ" sz="2000" i="1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Date </a:t>
            </a:r>
            <a:r>
              <a:rPr lang="cs-CZ" sz="2000" b="1" dirty="0">
                <a:solidFill>
                  <a:schemeClr val="tx1"/>
                </a:solidFill>
              </a:rPr>
              <a:t>and place of presentation</a:t>
            </a:r>
            <a:r>
              <a:rPr lang="cs-CZ" sz="2000" b="1" dirty="0" smtClean="0">
                <a:solidFill>
                  <a:schemeClr val="tx1"/>
                </a:solidFill>
              </a:rPr>
              <a:t>: </a:t>
            </a:r>
            <a:r>
              <a:rPr lang="cs-CZ" sz="2000" i="1" dirty="0" smtClean="0">
                <a:solidFill>
                  <a:schemeClr val="tx1"/>
                </a:solidFill>
              </a:rPr>
              <a:t>Téglás, 22. May 2018.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36" y="0"/>
            <a:ext cx="2404534" cy="17457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30" y="432983"/>
            <a:ext cx="332379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3531" y="450761"/>
            <a:ext cx="5356203" cy="1196304"/>
          </a:xfrm>
        </p:spPr>
        <p:txBody>
          <a:bodyPr/>
          <a:lstStyle/>
          <a:p>
            <a:pPr algn="ctr"/>
            <a:r>
              <a:rPr lang="hu-HU" dirty="0" smtClean="0"/>
              <a:t>Testnevelés: egy spanyol óravázlat adaptálása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1" y="1930400"/>
            <a:ext cx="5459227" cy="306660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758" y="3463701"/>
            <a:ext cx="5786575" cy="325048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58" y="26553"/>
            <a:ext cx="5769734" cy="324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39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0759" y="197476"/>
            <a:ext cx="10225827" cy="1320800"/>
          </a:xfrm>
        </p:spPr>
        <p:txBody>
          <a:bodyPr/>
          <a:lstStyle/>
          <a:p>
            <a:r>
              <a:rPr lang="hu-HU" dirty="0" smtClean="0"/>
              <a:t>Kémia: Fizikai jellegzetességek megfigyelése</a:t>
            </a:r>
            <a:endParaRPr lang="hu-HU" dirty="0"/>
          </a:p>
        </p:txBody>
      </p:sp>
      <p:pic>
        <p:nvPicPr>
          <p:cNvPr id="4" name="Picture 2" descr="C:\ERASMUS KA2\Honlapra\11_Rendhagyó kémia óra\542925_728644377317199_7824331771540257068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3" y="857876"/>
            <a:ext cx="4733279" cy="26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ERASMUS KA2\Honlapra\11_Rendhagyó kémia óra\17630045_728644657317171_492931317688967730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48" y="3685220"/>
            <a:ext cx="5038813" cy="28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ERASMUS KA2\Honlapra\11_Rendhagyó kémia óra\17626350_728644147317222_602892810532222491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284" y="1094233"/>
            <a:ext cx="3651123" cy="56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58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4971245" cy="63106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Biológia óra Portugáliában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253" y="21648"/>
            <a:ext cx="6358679" cy="47674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74" y="631065"/>
            <a:ext cx="4791871" cy="35969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53" y="2880758"/>
            <a:ext cx="5267401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6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9" y="233363"/>
            <a:ext cx="8250125" cy="61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6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partner országok</a:t>
            </a:r>
            <a:br>
              <a:rPr lang="hu-HU" dirty="0" smtClean="0"/>
            </a:b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050" name="Picture 2" descr="https://sites.google.com/site/letstakeaclilleap/_/rsrc/1479071060065/home/flags2.jpg?height=183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65" y="262513"/>
            <a:ext cx="3857093" cy="176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09" y="2027134"/>
            <a:ext cx="8349456" cy="46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334851"/>
            <a:ext cx="8659849" cy="1715145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 projekt koordinátor iskolája</a:t>
            </a:r>
            <a:br>
              <a:rPr lang="cs-CZ" dirty="0" smtClean="0"/>
            </a:br>
            <a:r>
              <a:rPr lang="cs-CZ" dirty="0" smtClean="0"/>
              <a:t>Nemzetközi koordinátor: Petra Plíhalova</a:t>
            </a:r>
            <a:endParaRPr lang="cs-CZ" dirty="0"/>
          </a:p>
        </p:txBody>
      </p:sp>
      <p:pic>
        <p:nvPicPr>
          <p:cNvPr id="1028" name="Picture 4" descr="Základní škola a Mateřská škola Klíč s.r.o. fénykép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049996"/>
            <a:ext cx="4559306" cy="4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ceska lípa transnational meeting for let's take a clil leap”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354" y="2049996"/>
            <a:ext cx="6079076" cy="45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6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185115"/>
          </a:xfrm>
        </p:spPr>
        <p:txBody>
          <a:bodyPr>
            <a:normAutofit/>
          </a:bodyPr>
          <a:lstStyle/>
          <a:p>
            <a:r>
              <a:rPr lang="hu-HU" dirty="0" smtClean="0"/>
              <a:t>A nemzetek közti találkozó</a:t>
            </a:r>
            <a:br>
              <a:rPr lang="hu-HU" dirty="0" smtClean="0"/>
            </a:br>
            <a:r>
              <a:rPr lang="hu-HU" dirty="0" smtClean="0"/>
              <a:t>Csehországban: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err="1" smtClean="0"/>
              <a:t>Ceska</a:t>
            </a:r>
            <a:r>
              <a:rPr lang="hu-HU" dirty="0" smtClean="0"/>
              <a:t> </a:t>
            </a:r>
            <a:r>
              <a:rPr lang="hu-HU" dirty="0" err="1" smtClean="0"/>
              <a:t>Lípa-ban</a:t>
            </a:r>
            <a:endParaRPr lang="hu-HU" dirty="0"/>
          </a:p>
        </p:txBody>
      </p:sp>
      <p:pic>
        <p:nvPicPr>
          <p:cNvPr id="4" name="Picture 2" descr="C:\ERASMUS KA2\Honlapra\3_Csehország_Ceska Lípa\15232193_662840120564292_21185075518150419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97" y="287628"/>
            <a:ext cx="5612010" cy="31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akoczi-ferenc.baptistaoktatas.hu/file/list_e/4009/gallery/big/15241867_662841030564201_489189832772013180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08" y="3670904"/>
            <a:ext cx="9144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31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4082" y="172278"/>
            <a:ext cx="8596668" cy="665408"/>
          </a:xfrm>
        </p:spPr>
        <p:txBody>
          <a:bodyPr/>
          <a:lstStyle/>
          <a:p>
            <a:pPr algn="ctr"/>
            <a:r>
              <a:rPr lang="hu-HU" dirty="0" err="1" smtClean="0"/>
              <a:t>Agenda-Napirendi</a:t>
            </a:r>
            <a:r>
              <a:rPr lang="hu-HU" dirty="0" smtClean="0"/>
              <a:t> pontok, teendők: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477401"/>
              </p:ext>
            </p:extLst>
          </p:nvPr>
        </p:nvGraphicFramePr>
        <p:xfrm>
          <a:off x="543340" y="837686"/>
          <a:ext cx="10217425" cy="5997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3916"/>
                <a:gridCol w="3133916"/>
                <a:gridCol w="1645664"/>
                <a:gridCol w="2303929"/>
              </a:tblGrid>
              <a:tr h="712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50" dirty="0">
                          <a:effectLst/>
                        </a:rPr>
                        <a:t> 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Témakör / tevékenysége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Találkozók helyszínei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Találkozók időpontjai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6644">
                <a:tc rowSpan="3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 dirty="0">
                          <a:effectLst/>
                        </a:rPr>
                        <a:t>2016 szeptember-november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Web oldalak létrehozása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Csehország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2016 november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- 3 nap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- koordinátorok + igazgatók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</a:tr>
              <a:tr h="40664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logó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71470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Bemutatkozó videók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0507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>
                          <a:effectLst/>
                        </a:rPr>
                        <a:t> 2016 november – 2017 február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Testnevelés, sport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Portugália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 2017 február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66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 dirty="0">
                          <a:effectLst/>
                        </a:rPr>
                        <a:t> 2017 március-május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Kémia, biológia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Spanyolország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2017 április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66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>
                          <a:effectLst/>
                        </a:rPr>
                        <a:t>2017 május-október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Ének - zene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Magyarország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2017 október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50507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>
                          <a:effectLst/>
                        </a:rPr>
                        <a:t>2017 november– 2018 február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Matematika, fizika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Csehország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2018 február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11202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>
                          <a:effectLst/>
                        </a:rPr>
                        <a:t>2018 március - május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Történelem, földrajz,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célnyelvi civilizáció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Görögország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2018 május</a:t>
                      </a:r>
                    </a:p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 dirty="0">
                          <a:effectLst/>
                        </a:rPr>
                        <a:t>(koordinátorok + igazgatók)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66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 dirty="0">
                          <a:effectLst/>
                        </a:rPr>
                        <a:t>2018 </a:t>
                      </a:r>
                      <a:r>
                        <a:rPr lang="hu-HU" sz="1800" dirty="0" smtClean="0">
                          <a:effectLst/>
                        </a:rPr>
                        <a:t>május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Erasmus Nap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  <a:tr h="40664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800" dirty="0">
                          <a:effectLst/>
                        </a:rPr>
                        <a:t>2018 június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spcAft>
                          <a:spcPts val="525"/>
                        </a:spcAft>
                      </a:pPr>
                      <a:r>
                        <a:rPr lang="hu-HU" sz="1400">
                          <a:effectLst/>
                        </a:rPr>
                        <a:t>Naptár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265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Skype</a:t>
            </a:r>
            <a:r>
              <a:rPr lang="hu-HU" dirty="0" smtClean="0"/>
              <a:t> beszélgetések a partnerországok diákjaival</a:t>
            </a:r>
            <a:endParaRPr lang="hu-HU" dirty="0"/>
          </a:p>
        </p:txBody>
      </p:sp>
      <p:pic>
        <p:nvPicPr>
          <p:cNvPr id="4" name="Picture 2" descr="C:\ERASMUS KA2\Honlapra\5_második skype konferencia\20170125_142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400"/>
            <a:ext cx="4792287" cy="26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ERASMUS KA2\Honlapra\7_harmadik skype konferencia\16806893_705488959632741_825420712848850917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908" y="2823524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Levelező-társak keresése, levelezés</a:t>
            </a:r>
            <a:endParaRPr lang="hu-HU" dirty="0"/>
          </a:p>
        </p:txBody>
      </p:sp>
      <p:pic>
        <p:nvPicPr>
          <p:cNvPr id="4" name="Picture 2" descr="C:\ERASMUS KA2\Honlapra\6_levelezés\16807446_705490152965955_6960273355140176030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8" y="1339403"/>
            <a:ext cx="5771561" cy="43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267" y="1339403"/>
            <a:ext cx="5771561" cy="43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8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77334" y="300867"/>
            <a:ext cx="3854528" cy="1450659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800" b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elért tanulási </a:t>
            </a:r>
            <a:r>
              <a:rPr lang="hu-HU" sz="28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eredmények az angol nyelv terén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28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677334" y="1751526"/>
            <a:ext cx="3854528" cy="41122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cap="all" dirty="0" smtClean="0">
                <a:solidFill>
                  <a:srgbClr val="FF9900"/>
                </a:solidFill>
                <a:latin typeface="Open Sans"/>
              </a:rPr>
              <a:t>NYELVTUDÁS fejlődése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cap="all" dirty="0">
                <a:solidFill>
                  <a:srgbClr val="FF9900"/>
                </a:solidFill>
                <a:latin typeface="Open Sans"/>
              </a:rPr>
              <a:t>TALPRAESETTSÉG, </a:t>
            </a:r>
            <a:r>
              <a:rPr lang="hu-HU" sz="2000" b="1" cap="all" dirty="0" smtClean="0">
                <a:solidFill>
                  <a:srgbClr val="FF9900"/>
                </a:solidFill>
                <a:latin typeface="Open Sans"/>
              </a:rPr>
              <a:t>ALKALMAZKODÓKÉ-PESSÉG FEJLESZTÉSE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cap="all" dirty="0">
                <a:solidFill>
                  <a:srgbClr val="FF9900"/>
                </a:solidFill>
                <a:latin typeface="Open Sans"/>
              </a:rPr>
              <a:t>ÚJ VÁROSOK, KULTÚRÁK </a:t>
            </a:r>
            <a:r>
              <a:rPr lang="hu-HU" sz="2000" b="1" cap="all" dirty="0" smtClean="0">
                <a:solidFill>
                  <a:srgbClr val="FF9900"/>
                </a:solidFill>
                <a:latin typeface="Open Sans"/>
              </a:rPr>
              <a:t>MEGISMERÉSE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cap="all" dirty="0">
                <a:solidFill>
                  <a:srgbClr val="FF9900"/>
                </a:solidFill>
                <a:latin typeface="Open Sans"/>
              </a:rPr>
              <a:t>MUNKAERŐPIACON VALÓ </a:t>
            </a:r>
            <a:r>
              <a:rPr lang="hu-HU" sz="2000" b="1" cap="all" dirty="0" smtClean="0">
                <a:solidFill>
                  <a:srgbClr val="FF9900"/>
                </a:solidFill>
                <a:latin typeface="Open Sans"/>
              </a:rPr>
              <a:t>ELHELYEZKEDÉS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cap="all" dirty="0">
              <a:solidFill>
                <a:srgbClr val="666666"/>
              </a:solidFill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cap="all" dirty="0">
              <a:solidFill>
                <a:srgbClr val="666666"/>
              </a:solidFill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cap="all" dirty="0" smtClean="0">
              <a:solidFill>
                <a:srgbClr val="FF9900"/>
              </a:solidFill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cap="all" dirty="0">
              <a:solidFill>
                <a:srgbClr val="666666"/>
              </a:solidFill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cap="all" dirty="0" smtClean="0">
              <a:solidFill>
                <a:srgbClr val="FF9900"/>
              </a:solidFill>
              <a:latin typeface="Open Sans"/>
            </a:endParaRPr>
          </a:p>
          <a:p>
            <a:endParaRPr lang="hu-HU" sz="2000" cap="all" dirty="0">
              <a:solidFill>
                <a:srgbClr val="666666"/>
              </a:solidFill>
              <a:latin typeface="Open Sans"/>
            </a:endParaRPr>
          </a:p>
          <a:p>
            <a:endParaRPr lang="hu-HU" sz="2000" dirty="0"/>
          </a:p>
        </p:txBody>
      </p:sp>
      <p:pic>
        <p:nvPicPr>
          <p:cNvPr id="1030" name="Picture 6" descr="http://agusticolomines.files.wordpress.com/2014/07/y1hk77bkel3asdouzr3xyjl72ejkfbmt4t8yenimkbvvk0ktmf0xjctabnaljim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98" y="463640"/>
            <a:ext cx="5267459" cy="52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67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0497" y="566670"/>
            <a:ext cx="3854528" cy="996328"/>
          </a:xfrm>
        </p:spPr>
        <p:txBody>
          <a:bodyPr>
            <a:noAutofit/>
          </a:bodyPr>
          <a:lstStyle/>
          <a:p>
            <a:r>
              <a:rPr lang="hu-HU" sz="2800" dirty="0" smtClean="0"/>
              <a:t>Az elért tanítási eredmények</a:t>
            </a:r>
            <a:r>
              <a:rPr lang="hu-HU" sz="2400" dirty="0" smtClean="0"/>
              <a:t>: </a:t>
            </a:r>
            <a:endParaRPr lang="hu-HU" sz="24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600060" y="1654935"/>
            <a:ext cx="3854528" cy="520306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 szakmai </a:t>
            </a:r>
            <a:r>
              <a:rPr lang="hu-HU" sz="2400" dirty="0"/>
              <a:t>képzések és szakmai kompetenciák átvihetősége és kölcsönös </a:t>
            </a:r>
            <a:r>
              <a:rPr lang="hu-HU" sz="2400" dirty="0" smtClean="0"/>
              <a:t>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Eltérő tanítási környezetben való gyakorlat/hospitálás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Dokumentálás (óravázlatok), értékelés, elismerés, kompetenciák, ötlettár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  <a:p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92" y="656680"/>
            <a:ext cx="350550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1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Modrá, tepl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469</TotalTime>
  <Words>163</Words>
  <Application>Microsoft Office PowerPoint</Application>
  <PresentationFormat>Szélesvásznú</PresentationFormat>
  <Paragraphs>67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0" baseType="lpstr">
      <vt:lpstr>Arial</vt:lpstr>
      <vt:lpstr>Calibri</vt:lpstr>
      <vt:lpstr>Open Sans</vt:lpstr>
      <vt:lpstr>Times New Roman</vt:lpstr>
      <vt:lpstr>Trebuchet MS</vt:lpstr>
      <vt:lpstr>Wingdings 3</vt:lpstr>
      <vt:lpstr>Fazeta</vt:lpstr>
      <vt:lpstr>      Disszemináció az Erasmus +  Let‘s take a CLIL Leap – 2016-2018-ban lezajlott pályázatáról Összegzés a pályázat folyamatáról,  valamint az elért tanulási eredményekről    </vt:lpstr>
      <vt:lpstr>A partner országok  </vt:lpstr>
      <vt:lpstr>A projekt koordinátor iskolája Nemzetközi koordinátor: Petra Plíhalova</vt:lpstr>
      <vt:lpstr>A nemzetek közti találkozó Csehországban:  Ceska Lípa-ban</vt:lpstr>
      <vt:lpstr>Agenda-Napirendi pontok, teendők:</vt:lpstr>
      <vt:lpstr>Skype beszélgetések a partnerországok diákjaival</vt:lpstr>
      <vt:lpstr>Levelező-társak keresése, levelezés</vt:lpstr>
      <vt:lpstr>     Az elért tanulási eredmények az angol nyelv terén </vt:lpstr>
      <vt:lpstr>Az elért tanítási eredmények: </vt:lpstr>
      <vt:lpstr>Testnevelés: egy spanyol óravázlat adaptálása</vt:lpstr>
      <vt:lpstr>Kémia: Fizikai jellegzetességek megfigyelése</vt:lpstr>
      <vt:lpstr>Biológia óra Portugáliában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Wildová Zuzana</dc:creator>
  <cp:lastModifiedBy>Beáta</cp:lastModifiedBy>
  <cp:revision>39</cp:revision>
  <dcterms:created xsi:type="dcterms:W3CDTF">2016-11-05T12:52:11Z</dcterms:created>
  <dcterms:modified xsi:type="dcterms:W3CDTF">2018-05-22T04:47:54Z</dcterms:modified>
</cp:coreProperties>
</file>